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312" r:id="rId4"/>
    <p:sldId id="298" r:id="rId5"/>
    <p:sldId id="318" r:id="rId6"/>
    <p:sldId id="257" r:id="rId7"/>
    <p:sldId id="258" r:id="rId8"/>
    <p:sldId id="260" r:id="rId9"/>
    <p:sldId id="261" r:id="rId10"/>
    <p:sldId id="263" r:id="rId11"/>
    <p:sldId id="368" r:id="rId12"/>
    <p:sldId id="358" r:id="rId13"/>
    <p:sldId id="359" r:id="rId14"/>
    <p:sldId id="367" r:id="rId15"/>
    <p:sldId id="369" r:id="rId16"/>
    <p:sldId id="264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竣傑 胡" initials="竣傑" lastIdx="1" clrIdx="0">
    <p:extLst>
      <p:ext uri="{19B8F6BF-5375-455C-9EA6-DF929625EA0E}">
        <p15:presenceInfo xmlns:p15="http://schemas.microsoft.com/office/powerpoint/2012/main" xmlns="" userId="03369a366e0174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B4D8AD39-D6E9-4BBB-B21A-1DF8C8BC0544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143BF965-F664-4703-9D8B-89F6C04B27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53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948E894D-71CD-45C3-A414-379C9DF5D3AE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075" y="4861155"/>
            <a:ext cx="5683914" cy="4605821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203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59D40A16-E8DD-462F-B16E-A9690191B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050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40A16-E8DD-462F-B16E-A9690191B05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76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91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24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6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910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74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446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5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74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57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31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3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8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7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34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73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36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7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F83C-87AA-4DB2-9BAB-A569705204D4}" type="datetimeFigureOut">
              <a:rPr lang="zh-TW" altLang="en-US" smtClean="0"/>
              <a:pPr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4200-5641-4C11-BA55-03A52CD97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s.url.tw/%e6%a3%ae%e6%9e%97%e5%b0%8f%e5%ad%b8%e5%a0%82-%e5%a4%8f%e6%97%a5%e9%98%b2%e6%ba%ba%e7%af%87" TargetMode="External"/><Relationship Id="rId2" Type="http://schemas.openxmlformats.org/officeDocument/2006/relationships/hyperlink" Target="https://www.sports.url.tw/%e9%ab%94%e8%82%b2%e7%bd%b2%e6%b0%b4%e4%b8%ad%e8%87%aa%e6%95%91%e5%ae%a3%e5%b0%8e%e5%bd%b1%e7%89%87-%e6%b0%b4%e7%94%b7%e5%ad%a9%e7%af%8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ports.url.tw/%e6%ba%aa%e6%b2%b3%e6%b5%81-%e8%87%aa%e6%95%91%e6%95%91%e4%ba%ba%e7%af%87" TargetMode="External"/><Relationship Id="rId5" Type="http://schemas.openxmlformats.org/officeDocument/2006/relationships/hyperlink" Target="https://www.sports.url.tw/%e6%96%b0%e7%ab%b9%e7%b8%a3%e9%98%b2%e6%ba%ba%e6%b0%b4%e5%ae%89%e5%ae%a3%e5%b0%8e%e5%bd%b1%e7%89%87" TargetMode="External"/><Relationship Id="rId4" Type="http://schemas.openxmlformats.org/officeDocument/2006/relationships/hyperlink" Target="https://www.sports.url.tw/%e3%80%90i%e9%81%8b%e5%8b%95%e6%95%99%e7%b7%b4%e4%b8%80%e5%b0%8d%e4%b8%80%e3%80%91%e5%a4%8f%e6%97%a5%e6%88%b2%e6%b0%b4%e9%a0%88%e7%9f%a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shb.gov.tw/News_Video_Content.aspx?n=3854&amp;s=8306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122DB6E-C616-4EB0-BA44-6C345787A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4590"/>
            <a:ext cx="12191999" cy="2541431"/>
          </a:xfrm>
        </p:spPr>
        <p:txBody>
          <a:bodyPr>
            <a:normAutofit fontScale="90000"/>
          </a:bodyPr>
          <a:lstStyle/>
          <a:p>
            <a:r>
              <a:rPr lang="zh-TW" altLang="en-US" sz="9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0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暑假</a:t>
            </a:r>
            <a:r>
              <a:rPr lang="zh-TW" altLang="en-US" sz="10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en-US" altLang="zh-TW" sz="10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07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0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0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注意事項</a:t>
            </a:r>
            <a:r>
              <a:rPr lang="zh-TW" altLang="en-US" sz="10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及宣導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62B7187-F9D4-4BFD-AC66-7C9F1730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30255"/>
            <a:ext cx="12192000" cy="129059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學務處生教</a:t>
            </a: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 胡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竣傑組長     </a:t>
            </a:r>
          </a:p>
        </p:txBody>
      </p:sp>
    </p:spTree>
    <p:extLst>
      <p:ext uri="{BB962C8B-B14F-4D97-AF65-F5344CB8AC3E}">
        <p14:creationId xmlns:p14="http://schemas.microsoft.com/office/powerpoint/2010/main" val="42067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8D59953-D343-4D8D-BF61-2DF65C4F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2181"/>
            <a:ext cx="12191999" cy="9141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校園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人身安全方面：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3C2AB3A-D971-48E1-B68B-2E3F0955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3140"/>
            <a:ext cx="12191999" cy="52448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遭遇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陌生人或發現可疑人物，應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立即通知師長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跑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至人潮較多地方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或最近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便利商店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大聲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喊叫或說話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以吸引其他人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的注意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，並尋求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夜間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返回租屋處尤須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注意門戶安全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可疑份子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；行經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偏僻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昏暗巷道時，應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小心不明人士跟蹤尾隨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隨身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攜帶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個人自保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物品，如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防狼噴霧劑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哨子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等，以備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時之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881" y="309616"/>
            <a:ext cx="3022726" cy="769418"/>
            <a:chOff x="0" y="232284"/>
            <a:chExt cx="2267744" cy="577242"/>
          </a:xfrm>
        </p:grpSpPr>
        <p:sp>
          <p:nvSpPr>
            <p:cNvPr id="4" name="矩形 3"/>
            <p:cNvSpPr/>
            <p:nvPr/>
          </p:nvSpPr>
          <p:spPr>
            <a:xfrm>
              <a:off x="0" y="232284"/>
              <a:ext cx="395569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 defTabSz="914096"/>
              <a:endParaRPr lang="zh-CN" altLang="en-US" sz="1866" dirty="0">
                <a:solidFill>
                  <a:srgbClr val="E7E6E6">
                    <a:lumMod val="50000"/>
                  </a:srgb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文本框 37"/>
            <p:cNvSpPr txBox="1"/>
            <p:nvPr/>
          </p:nvSpPr>
          <p:spPr>
            <a:xfrm>
              <a:off x="431541" y="232284"/>
              <a:ext cx="1836203" cy="577242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1218804"/>
              <a:r>
                <a:rPr lang="zh-TW" altLang="en-US" sz="4400" b="1" dirty="0">
                  <a:solidFill>
                    <a:srgbClr val="22A0D7"/>
                  </a:solidFill>
                  <a:latin typeface="微软雅黑" pitchFamily="34" charset="-122"/>
                  <a:ea typeface="微软雅黑" pitchFamily="34" charset="-122"/>
                </a:rPr>
                <a:t>防溺十招</a:t>
              </a:r>
              <a:endParaRPr lang="zh-CN" altLang="zh-CN" sz="4400" b="1" dirty="0">
                <a:solidFill>
                  <a:srgbClr val="22A0D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文本框 38"/>
            <p:cNvSpPr txBox="1"/>
            <p:nvPr/>
          </p:nvSpPr>
          <p:spPr>
            <a:xfrm>
              <a:off x="431541" y="556320"/>
              <a:ext cx="1640129" cy="20779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914096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8"/>
          <a:stretch/>
        </p:blipFill>
        <p:spPr bwMode="auto">
          <a:xfrm>
            <a:off x="3551273" y="0"/>
            <a:ext cx="77533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b="7235"/>
          <a:stretch/>
        </p:blipFill>
        <p:spPr bwMode="auto">
          <a:xfrm>
            <a:off x="3615070" y="0"/>
            <a:ext cx="7689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1881" y="309616"/>
            <a:ext cx="3022726" cy="769418"/>
            <a:chOff x="0" y="232284"/>
            <a:chExt cx="2267744" cy="577242"/>
          </a:xfrm>
        </p:grpSpPr>
        <p:sp>
          <p:nvSpPr>
            <p:cNvPr id="12" name="矩形 11"/>
            <p:cNvSpPr/>
            <p:nvPr/>
          </p:nvSpPr>
          <p:spPr>
            <a:xfrm>
              <a:off x="0" y="232284"/>
              <a:ext cx="395569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 defTabSz="914096"/>
              <a:endParaRPr lang="zh-CN" altLang="en-US" sz="1866" dirty="0">
                <a:solidFill>
                  <a:srgbClr val="E7E6E6">
                    <a:lumMod val="50000"/>
                  </a:srgb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文本框 37"/>
            <p:cNvSpPr txBox="1"/>
            <p:nvPr/>
          </p:nvSpPr>
          <p:spPr>
            <a:xfrm>
              <a:off x="431541" y="232284"/>
              <a:ext cx="1836203" cy="577242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1218804"/>
              <a:r>
                <a:rPr lang="zh-TW" altLang="en-US" sz="4400" b="1" dirty="0">
                  <a:solidFill>
                    <a:srgbClr val="22A0D7"/>
                  </a:solidFill>
                  <a:latin typeface="微软雅黑" pitchFamily="34" charset="-122"/>
                  <a:ea typeface="微软雅黑" pitchFamily="34" charset="-122"/>
                </a:rPr>
                <a:t>防溺十招</a:t>
              </a:r>
              <a:endParaRPr lang="zh-CN" altLang="zh-CN" sz="4400" b="1" dirty="0">
                <a:solidFill>
                  <a:srgbClr val="22A0D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文本框 38"/>
            <p:cNvSpPr txBox="1"/>
            <p:nvPr/>
          </p:nvSpPr>
          <p:spPr>
            <a:xfrm>
              <a:off x="431541" y="556320"/>
              <a:ext cx="1640129" cy="20779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914096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Administrator\Desktop\水中自救.jpg"/>
          <p:cNvPicPr>
            <a:picLocks noChangeAspect="1" noChangeArrowheads="1"/>
          </p:cNvPicPr>
          <p:nvPr/>
        </p:nvPicPr>
        <p:blipFill>
          <a:blip r:embed="rId2" cstate="print"/>
          <a:srcRect t="23274" b="5902"/>
          <a:stretch>
            <a:fillRect/>
          </a:stretch>
        </p:blipFill>
        <p:spPr bwMode="auto">
          <a:xfrm>
            <a:off x="6326373" y="112422"/>
            <a:ext cx="5784111" cy="656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群組 6"/>
          <p:cNvGrpSpPr/>
          <p:nvPr/>
        </p:nvGrpSpPr>
        <p:grpSpPr>
          <a:xfrm>
            <a:off x="703652" y="821313"/>
            <a:ext cx="5295657" cy="4739515"/>
            <a:chOff x="573166" y="977958"/>
            <a:chExt cx="4604856" cy="5359788"/>
          </a:xfrm>
        </p:grpSpPr>
        <p:grpSp>
          <p:nvGrpSpPr>
            <p:cNvPr id="23" name="群組 22"/>
            <p:cNvGrpSpPr/>
            <p:nvPr/>
          </p:nvGrpSpPr>
          <p:grpSpPr>
            <a:xfrm>
              <a:off x="573166" y="977958"/>
              <a:ext cx="4568179" cy="1462549"/>
              <a:chOff x="593182" y="1191518"/>
              <a:chExt cx="3187736" cy="1097243"/>
            </a:xfrm>
          </p:grpSpPr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593182" y="1254784"/>
                <a:ext cx="53579" cy="2700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396" tIns="45698" rIns="91396" bIns="45698" anchor="ctr"/>
              <a:lstStyle/>
              <a:p>
                <a:pPr algn="ctr" defTabSz="1218804">
                  <a:defRPr/>
                </a:pPr>
                <a:endParaRPr lang="zh-CN" altLang="en-US" sz="2399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645569" y="1191518"/>
                <a:ext cx="3135349" cy="1097243"/>
                <a:chOff x="-146710" y="-302400"/>
                <a:chExt cx="4181352" cy="1464883"/>
              </a:xfrm>
            </p:grpSpPr>
            <p:sp>
              <p:nvSpPr>
                <p:cNvPr id="15" name="文本框 44"/>
                <p:cNvSpPr txBox="1">
                  <a:spLocks noChangeArrowheads="1"/>
                </p:cNvSpPr>
                <p:nvPr/>
              </p:nvSpPr>
              <p:spPr bwMode="auto">
                <a:xfrm>
                  <a:off x="-146710" y="-302400"/>
                  <a:ext cx="2674843" cy="596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defTabSz="1218804">
                    <a:defRPr/>
                  </a:pPr>
                  <a:r>
                    <a:rPr lang="zh-TW" altLang="en-US" sz="2500" b="1" kern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itchFamily="34" charset="-122"/>
                      <a:ea typeface="微软雅黑" pitchFamily="34" charset="-122"/>
                    </a:rPr>
                    <a:t>拍打水面</a:t>
                  </a:r>
                  <a:endParaRPr lang="zh-CN" altLang="en-US" sz="25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6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-145117" y="277386"/>
                  <a:ext cx="4179759" cy="8850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just" defTabSz="1218804">
                    <a:defRPr/>
                  </a:pPr>
                  <a:r>
                    <a:rPr lang="zh-TW" altLang="en-US" sz="2000" b="1" dirty="0">
                      <a:solidFill>
                        <a:srgbClr val="0000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雙手平舉向下平拍水面，並大聲呼救，利用動作和聲音引起注意。</a:t>
                  </a:r>
                  <a:endParaRPr lang="zh-CN" altLang="en-US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4" name="群組 23"/>
            <p:cNvGrpSpPr/>
            <p:nvPr/>
          </p:nvGrpSpPr>
          <p:grpSpPr>
            <a:xfrm>
              <a:off x="573166" y="2367945"/>
              <a:ext cx="4568178" cy="1462991"/>
              <a:chOff x="593182" y="2387187"/>
              <a:chExt cx="3187735" cy="1097587"/>
            </a:xfrm>
          </p:grpSpPr>
          <p:sp>
            <p:nvSpPr>
              <p:cNvPr id="12" name="矩形 70"/>
              <p:cNvSpPr>
                <a:spLocks noChangeArrowheads="1"/>
              </p:cNvSpPr>
              <p:nvPr/>
            </p:nvSpPr>
            <p:spPr bwMode="auto">
              <a:xfrm>
                <a:off x="593182" y="2463241"/>
                <a:ext cx="53579" cy="27008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96" tIns="45698" rIns="91396" bIns="45698" anchor="ctr"/>
              <a:lstStyle/>
              <a:p>
                <a:pPr algn="ctr" defTabSz="1218804">
                  <a:defRPr/>
                </a:pPr>
                <a:endParaRPr lang="zh-CN" altLang="en-US" sz="2399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7" name="Group 21"/>
              <p:cNvGrpSpPr>
                <a:grpSpLocks/>
              </p:cNvGrpSpPr>
              <p:nvPr/>
            </p:nvGrpSpPr>
            <p:grpSpPr bwMode="auto">
              <a:xfrm>
                <a:off x="626149" y="2387187"/>
                <a:ext cx="3154768" cy="1097587"/>
                <a:chOff x="-172609" y="9158"/>
                <a:chExt cx="4207248" cy="1462885"/>
              </a:xfrm>
            </p:grpSpPr>
            <p:sp>
              <p:nvSpPr>
                <p:cNvPr id="18" name="文本框 47"/>
                <p:cNvSpPr txBox="1">
                  <a:spLocks noChangeArrowheads="1"/>
                </p:cNvSpPr>
                <p:nvPr/>
              </p:nvSpPr>
              <p:spPr bwMode="auto">
                <a:xfrm>
                  <a:off x="-172609" y="9158"/>
                  <a:ext cx="2674843" cy="562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defTabSz="1218804">
                    <a:defRPr sz="2800" b="1" ker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  <a:lvl2pPr marL="742950" indent="-285750"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TW" altLang="en-US" sz="2500" dirty="0"/>
                    <a:t>運用漂浮物</a:t>
                  </a:r>
                  <a:endParaRPr lang="zh-CN" altLang="en-US" sz="2500" dirty="0"/>
                </a:p>
              </p:txBody>
            </p:sp>
            <p:sp>
              <p:nvSpPr>
                <p:cNvPr id="19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-145118" y="588421"/>
                  <a:ext cx="4179757" cy="883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 defTabSz="1218804">
                    <a:defRPr sz="2300" b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運用</a:t>
                  </a:r>
                  <a:r>
                    <a:rPr lang="zh-TW" altLang="en-US" sz="2000" dirty="0" smtClean="0">
                      <a:solidFill>
                        <a:srgbClr val="0000FF"/>
                      </a:solidFill>
                    </a:rPr>
                    <a:t>現場可得</a:t>
                  </a:r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的漂浮物，或脫下身上的衣物，</a:t>
                  </a:r>
                  <a:r>
                    <a:rPr lang="zh-TW" altLang="en-US" sz="2000" dirty="0" smtClean="0">
                      <a:solidFill>
                        <a:srgbClr val="0000FF"/>
                      </a:solidFill>
                    </a:rPr>
                    <a:t>從頭後向前拋</a:t>
                  </a:r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，讓衣物充滿空氣形成浮具。</a:t>
                  </a:r>
                  <a:endParaRPr lang="zh-CN" altLang="en-US" sz="2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5" name="群組 24"/>
            <p:cNvGrpSpPr/>
            <p:nvPr/>
          </p:nvGrpSpPr>
          <p:grpSpPr>
            <a:xfrm>
              <a:off x="573166" y="3752683"/>
              <a:ext cx="4568176" cy="1406905"/>
              <a:chOff x="593182" y="3310546"/>
              <a:chExt cx="3187733" cy="1055505"/>
            </a:xfrm>
          </p:grpSpPr>
          <p:sp>
            <p:nvSpPr>
              <p:cNvPr id="13" name="矩形 75"/>
              <p:cNvSpPr>
                <a:spLocks noChangeArrowheads="1"/>
              </p:cNvSpPr>
              <p:nvPr/>
            </p:nvSpPr>
            <p:spPr bwMode="auto">
              <a:xfrm>
                <a:off x="593182" y="3369255"/>
                <a:ext cx="53579" cy="27008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96" tIns="45698" rIns="91396" bIns="45698" anchor="ctr"/>
              <a:lstStyle/>
              <a:p>
                <a:pPr algn="ctr" defTabSz="1218804">
                  <a:defRPr/>
                </a:pPr>
                <a:endParaRPr lang="zh-CN" altLang="en-US" sz="2399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20" name="Group 24"/>
              <p:cNvGrpSpPr>
                <a:grpSpLocks/>
              </p:cNvGrpSpPr>
              <p:nvPr/>
            </p:nvGrpSpPr>
            <p:grpSpPr bwMode="auto">
              <a:xfrm>
                <a:off x="632626" y="3310546"/>
                <a:ext cx="3148289" cy="1055505"/>
                <a:chOff x="-163971" y="0"/>
                <a:chExt cx="4198608" cy="1406790"/>
              </a:xfrm>
            </p:grpSpPr>
            <p:sp>
              <p:nvSpPr>
                <p:cNvPr id="21" name="文本框 50"/>
                <p:cNvSpPr txBox="1">
                  <a:spLocks noChangeArrowheads="1"/>
                </p:cNvSpPr>
                <p:nvPr/>
              </p:nvSpPr>
              <p:spPr bwMode="auto">
                <a:xfrm>
                  <a:off x="-163971" y="0"/>
                  <a:ext cx="2674843" cy="562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defTabSz="1218804">
                    <a:defRPr sz="2800" b="1" ker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  <a:lvl2pPr marL="742950" indent="-285750"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TW" altLang="en-US" sz="2500" dirty="0"/>
                    <a:t>水母漂</a:t>
                  </a:r>
                  <a:endParaRPr lang="zh-CN" altLang="en-US" sz="2500" dirty="0"/>
                </a:p>
              </p:txBody>
            </p:sp>
            <p:sp>
              <p:nvSpPr>
                <p:cNvPr id="22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-146718" y="523177"/>
                  <a:ext cx="4181355" cy="883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 defTabSz="1218804">
                    <a:defRPr sz="2300" b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深吸一口氣，臉向下埋入水中，手與腳向下自然伸直，並將身體放鬆。</a:t>
                  </a:r>
                  <a:endParaRPr lang="zh-CN" altLang="en-US" sz="2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6" name="群組 25"/>
            <p:cNvGrpSpPr/>
            <p:nvPr/>
          </p:nvGrpSpPr>
          <p:grpSpPr>
            <a:xfrm>
              <a:off x="609848" y="5106321"/>
              <a:ext cx="4568174" cy="1231425"/>
              <a:chOff x="618779" y="3263373"/>
              <a:chExt cx="3187732" cy="923852"/>
            </a:xfrm>
          </p:grpSpPr>
          <p:sp>
            <p:nvSpPr>
              <p:cNvPr id="27" name="矩形 75"/>
              <p:cNvSpPr>
                <a:spLocks noChangeArrowheads="1"/>
              </p:cNvSpPr>
              <p:nvPr/>
            </p:nvSpPr>
            <p:spPr bwMode="auto">
              <a:xfrm>
                <a:off x="618779" y="3331286"/>
                <a:ext cx="53579" cy="2700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396" tIns="45698" rIns="91396" bIns="45698" anchor="ctr"/>
              <a:lstStyle/>
              <a:p>
                <a:pPr algn="ctr" defTabSz="1218804">
                  <a:defRPr/>
                </a:pPr>
                <a:endParaRPr lang="zh-CN" altLang="en-US" sz="2399" kern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28" name="Group 24"/>
              <p:cNvGrpSpPr>
                <a:grpSpLocks/>
              </p:cNvGrpSpPr>
              <p:nvPr/>
            </p:nvGrpSpPr>
            <p:grpSpPr bwMode="auto">
              <a:xfrm>
                <a:off x="646764" y="3263373"/>
                <a:ext cx="3159747" cy="923852"/>
                <a:chOff x="-145113" y="-62868"/>
                <a:chExt cx="4213885" cy="1231319"/>
              </a:xfrm>
            </p:grpSpPr>
            <p:sp>
              <p:nvSpPr>
                <p:cNvPr id="29" name="文本框 50"/>
                <p:cNvSpPr txBox="1">
                  <a:spLocks noChangeArrowheads="1"/>
                </p:cNvSpPr>
                <p:nvPr/>
              </p:nvSpPr>
              <p:spPr bwMode="auto">
                <a:xfrm>
                  <a:off x="-145113" y="-62868"/>
                  <a:ext cx="2674843" cy="562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defTabSz="1218804">
                    <a:defRPr sz="2800" b="1" ker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  <a:lvl2pPr marL="742950" indent="-285750"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TW" altLang="en-US" sz="2500" dirty="0" smtClean="0"/>
                    <a:t>仰漂</a:t>
                  </a:r>
                  <a:endParaRPr lang="zh-CN" altLang="en-US" sz="2500" dirty="0"/>
                </a:p>
              </p:txBody>
            </p:sp>
            <p:sp>
              <p:nvSpPr>
                <p:cNvPr id="30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-110980" y="403472"/>
                  <a:ext cx="4179752" cy="764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 defTabSz="1218804">
                    <a:defRPr sz="2300" b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全身放鬆，吸滿氣後，頭部慢慢向後仰</a:t>
                  </a:r>
                  <a:r>
                    <a:rPr lang="zh-TW" altLang="en-US" sz="2000" dirty="0" smtClean="0">
                      <a:solidFill>
                        <a:srgbClr val="0000FF"/>
                      </a:solidFill>
                    </a:rPr>
                    <a:t>，    換氣</a:t>
                  </a:r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時用口快吐快吸。</a:t>
                  </a:r>
                  <a:endParaRPr lang="zh-CN" altLang="en-US" sz="2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grpSp>
        <p:nvGrpSpPr>
          <p:cNvPr id="35" name="群組 34"/>
          <p:cNvGrpSpPr/>
          <p:nvPr/>
        </p:nvGrpSpPr>
        <p:grpSpPr>
          <a:xfrm>
            <a:off x="1881" y="112422"/>
            <a:ext cx="3022726" cy="769419"/>
            <a:chOff x="0" y="232284"/>
            <a:chExt cx="2267744" cy="577242"/>
          </a:xfrm>
        </p:grpSpPr>
        <p:sp>
          <p:nvSpPr>
            <p:cNvPr id="36" name="矩形 35"/>
            <p:cNvSpPr/>
            <p:nvPr/>
          </p:nvSpPr>
          <p:spPr>
            <a:xfrm>
              <a:off x="0" y="232284"/>
              <a:ext cx="395569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 defTabSz="914096"/>
              <a:endParaRPr lang="zh-CN" altLang="en-US" sz="1866" dirty="0">
                <a:solidFill>
                  <a:srgbClr val="E7E6E6">
                    <a:lumMod val="50000"/>
                  </a:srgb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7" name="文本框 37"/>
            <p:cNvSpPr txBox="1"/>
            <p:nvPr/>
          </p:nvSpPr>
          <p:spPr>
            <a:xfrm>
              <a:off x="431541" y="232284"/>
              <a:ext cx="1836203" cy="577242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1218804"/>
              <a:r>
                <a:rPr lang="zh-TW" altLang="en-US" sz="4400" b="1" dirty="0" smtClean="0">
                  <a:solidFill>
                    <a:srgbClr val="22A0D7"/>
                  </a:solidFill>
                  <a:latin typeface="微软雅黑" pitchFamily="34" charset="-122"/>
                  <a:ea typeface="微软雅黑" pitchFamily="34" charset="-122"/>
                </a:rPr>
                <a:t>水中自救</a:t>
              </a:r>
              <a:endParaRPr lang="zh-CN" altLang="zh-CN" sz="4400" b="1" dirty="0">
                <a:solidFill>
                  <a:srgbClr val="22A0D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文本框 38"/>
            <p:cNvSpPr txBox="1"/>
            <p:nvPr/>
          </p:nvSpPr>
          <p:spPr>
            <a:xfrm>
              <a:off x="431541" y="556320"/>
              <a:ext cx="1640129" cy="20779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914096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29263" y="4584020"/>
            <a:ext cx="88300" cy="3051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1396" tIns="45698" rIns="91396" bIns="45698" anchor="ctr"/>
          <a:lstStyle/>
          <a:p>
            <a:pPr algn="ctr" defTabSz="1218804">
              <a:defRPr/>
            </a:pPr>
            <a:endParaRPr lang="zh-CN" altLang="en-US" sz="2399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Administrator\Desktop\107學年度水域安全宣導\海報(救溺五步防溺十招)).jpg"/>
          <p:cNvPicPr>
            <a:picLocks noChangeAspect="1" noChangeArrowheads="1"/>
          </p:cNvPicPr>
          <p:nvPr/>
        </p:nvPicPr>
        <p:blipFill rotWithShape="1">
          <a:blip r:embed="rId2"/>
          <a:srcRect l="8211" t="15807" r="9019" b="62292"/>
          <a:stretch/>
        </p:blipFill>
        <p:spPr bwMode="auto">
          <a:xfrm>
            <a:off x="0" y="1477926"/>
            <a:ext cx="12187751" cy="5380073"/>
          </a:xfrm>
          <a:prstGeom prst="rect">
            <a:avLst/>
          </a:prstGeom>
          <a:noFill/>
        </p:spPr>
      </p:pic>
      <p:grpSp>
        <p:nvGrpSpPr>
          <p:cNvPr id="6" name="群組 5"/>
          <p:cNvGrpSpPr/>
          <p:nvPr/>
        </p:nvGrpSpPr>
        <p:grpSpPr>
          <a:xfrm>
            <a:off x="1881" y="309616"/>
            <a:ext cx="3022726" cy="769420"/>
            <a:chOff x="0" y="232284"/>
            <a:chExt cx="2267744" cy="577243"/>
          </a:xfrm>
        </p:grpSpPr>
        <p:sp>
          <p:nvSpPr>
            <p:cNvPr id="7" name="矩形 6"/>
            <p:cNvSpPr/>
            <p:nvPr/>
          </p:nvSpPr>
          <p:spPr>
            <a:xfrm>
              <a:off x="0" y="232284"/>
              <a:ext cx="395569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 defTabSz="914096"/>
              <a:endParaRPr lang="zh-CN" altLang="en-US" sz="1866" dirty="0">
                <a:solidFill>
                  <a:srgbClr val="E7E6E6">
                    <a:lumMod val="50000"/>
                  </a:srgb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文本框 37"/>
            <p:cNvSpPr txBox="1"/>
            <p:nvPr/>
          </p:nvSpPr>
          <p:spPr>
            <a:xfrm>
              <a:off x="431541" y="232284"/>
              <a:ext cx="1836203" cy="577243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1218804"/>
              <a:r>
                <a:rPr lang="zh-TW" altLang="en-US" sz="4400" b="1" dirty="0">
                  <a:solidFill>
                    <a:srgbClr val="22A0D7"/>
                  </a:solidFill>
                  <a:latin typeface="微软雅黑" pitchFamily="34" charset="-122"/>
                  <a:ea typeface="微软雅黑" pitchFamily="34" charset="-122"/>
                </a:rPr>
                <a:t>救</a:t>
              </a:r>
              <a:r>
                <a:rPr lang="zh-TW" altLang="en-US" sz="4400" b="1" dirty="0" smtClean="0">
                  <a:solidFill>
                    <a:srgbClr val="22A0D7"/>
                  </a:solidFill>
                  <a:latin typeface="微软雅黑" pitchFamily="34" charset="-122"/>
                  <a:ea typeface="微软雅黑" pitchFamily="34" charset="-122"/>
                </a:rPr>
                <a:t>溺五步</a:t>
              </a:r>
              <a:endParaRPr lang="zh-CN" altLang="zh-CN" sz="4400" b="1" dirty="0">
                <a:solidFill>
                  <a:srgbClr val="22A0D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文本框 38"/>
            <p:cNvSpPr txBox="1"/>
            <p:nvPr/>
          </p:nvSpPr>
          <p:spPr>
            <a:xfrm>
              <a:off x="431541" y="556320"/>
              <a:ext cx="1640129" cy="20779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914096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60777" y="833154"/>
            <a:ext cx="9683291" cy="461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 fontAlgn="base">
              <a:lnSpc>
                <a:spcPct val="150000"/>
              </a:lnSpc>
            </a:pPr>
            <a:r>
              <a:rPr lang="en-US" altLang="zh-TW" sz="4000" b="1" dirty="0" err="1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2" tooltip="體育署水中自救宣導影片-水男孩篇"/>
              </a:rPr>
              <a:t>體育署水中自救宣導影片-水男孩篇</a:t>
            </a:r>
            <a:endParaRPr lang="zh-TW" altLang="zh-TW" sz="40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defTabSz="1218804" fontAlgn="base">
              <a:lnSpc>
                <a:spcPct val="150000"/>
              </a:lnSpc>
            </a:pPr>
            <a:r>
              <a:rPr lang="en-US" altLang="zh-TW" sz="4000" b="1" dirty="0" err="1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3" tooltip="森林小學堂 夏日防溺篇"/>
              </a:rPr>
              <a:t>森林小學堂</a:t>
            </a:r>
            <a:r>
              <a:rPr lang="en-US" altLang="zh-TW" sz="40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3" tooltip="森林小學堂 夏日防溺篇"/>
              </a:rPr>
              <a:t> </a:t>
            </a:r>
            <a:r>
              <a:rPr lang="en-US" altLang="zh-TW" sz="4000" b="1" dirty="0" err="1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3" tooltip="森林小學堂 夏日防溺篇"/>
              </a:rPr>
              <a:t>夏日防溺篇</a:t>
            </a:r>
            <a:endParaRPr lang="zh-TW" altLang="zh-TW" sz="40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defTabSz="1218804" fontAlgn="base">
              <a:lnSpc>
                <a:spcPct val="150000"/>
              </a:lnSpc>
            </a:pPr>
            <a:r>
              <a:rPr lang="en-US" altLang="zh-TW" sz="40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4" tooltip="【i運動教練一對一】夏日戲水須知 (共5集)"/>
              </a:rPr>
              <a:t>【</a:t>
            </a:r>
            <a:r>
              <a:rPr lang="en-US" altLang="zh-TW" sz="4000" b="1" dirty="0" err="1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4" tooltip="【i運動教練一對一】夏日戲水須知 (共5集)"/>
              </a:rPr>
              <a:t>i運動教練一對一】夏日戲水須知</a:t>
            </a:r>
            <a:r>
              <a:rPr lang="en-US" altLang="zh-TW" sz="40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4" tooltip="【i運動教練一對一】夏日戲水須知 (共5集)"/>
              </a:rPr>
              <a:t> (共5集)</a:t>
            </a:r>
            <a:endParaRPr lang="zh-TW" altLang="zh-TW" sz="40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defTabSz="1218804" fontAlgn="base">
              <a:lnSpc>
                <a:spcPct val="150000"/>
              </a:lnSpc>
            </a:pPr>
            <a:r>
              <a:rPr lang="en-US" altLang="zh-TW" sz="4000" b="1" dirty="0" err="1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5" tooltip="【宣導影片】新竹縣防溺水安宣導影片"/>
              </a:rPr>
              <a:t>新竹縣防溺水安宣導影片</a:t>
            </a:r>
            <a:endParaRPr lang="zh-TW" altLang="zh-TW" sz="40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  <a:p>
            <a:pPr defTabSz="1218804" fontAlgn="base">
              <a:lnSpc>
                <a:spcPct val="150000"/>
              </a:lnSpc>
            </a:pPr>
            <a:r>
              <a:rPr lang="en-US" altLang="zh-TW" sz="4000" b="1" dirty="0" err="1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6" tooltip="溪河流 自救救人篇"/>
              </a:rPr>
              <a:t>溪河流</a:t>
            </a:r>
            <a:r>
              <a:rPr lang="en-US" altLang="zh-TW" sz="40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6" tooltip="溪河流 自救救人篇"/>
              </a:rPr>
              <a:t> </a:t>
            </a:r>
            <a:r>
              <a:rPr lang="en-US" altLang="zh-TW" sz="4000" b="1" dirty="0" err="1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hlinkClick r:id="rId6" tooltip="溪河流 自救救人篇"/>
              </a:rPr>
              <a:t>自救救人篇</a:t>
            </a:r>
            <a:endParaRPr lang="zh-TW" altLang="zh-TW" sz="4000" b="1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881" y="309616"/>
            <a:ext cx="4130171" cy="769419"/>
            <a:chOff x="0" y="232284"/>
            <a:chExt cx="3098584" cy="577242"/>
          </a:xfrm>
        </p:grpSpPr>
        <p:sp>
          <p:nvSpPr>
            <p:cNvPr id="8" name="矩形 7"/>
            <p:cNvSpPr/>
            <p:nvPr/>
          </p:nvSpPr>
          <p:spPr>
            <a:xfrm>
              <a:off x="0" y="232284"/>
              <a:ext cx="395569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 defTabSz="914096"/>
              <a:endParaRPr lang="zh-CN" altLang="en-US" sz="1866" dirty="0">
                <a:solidFill>
                  <a:srgbClr val="E7E6E6">
                    <a:lumMod val="50000"/>
                  </a:srgb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文本框 37"/>
            <p:cNvSpPr txBox="1"/>
            <p:nvPr/>
          </p:nvSpPr>
          <p:spPr>
            <a:xfrm>
              <a:off x="431539" y="232284"/>
              <a:ext cx="2667045" cy="577242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1218804"/>
              <a:r>
                <a:rPr lang="zh-TW" altLang="en-US" sz="4400" b="1" dirty="0" smtClean="0">
                  <a:solidFill>
                    <a:srgbClr val="22A0D7"/>
                  </a:solidFill>
                  <a:latin typeface="微软雅黑" pitchFamily="34" charset="-122"/>
                  <a:ea typeface="微软雅黑" pitchFamily="34" charset="-122"/>
                </a:rPr>
                <a:t>防溺宣導影片</a:t>
              </a:r>
              <a:endParaRPr lang="zh-CN" altLang="zh-CN" sz="4400" b="1" dirty="0">
                <a:solidFill>
                  <a:srgbClr val="22A0D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文本框 38"/>
            <p:cNvSpPr txBox="1"/>
            <p:nvPr/>
          </p:nvSpPr>
          <p:spPr>
            <a:xfrm>
              <a:off x="431541" y="556320"/>
              <a:ext cx="1640129" cy="20779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pPr algn="dist" defTabSz="914096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B8C3282-1164-499F-968F-31E4D253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64524"/>
            <a:ext cx="12192000" cy="1043824"/>
          </a:xfrm>
        </p:spPr>
        <p:txBody>
          <a:bodyPr>
            <a:noAutofit/>
          </a:bodyPr>
          <a:lstStyle/>
          <a:p>
            <a:pPr algn="ctr"/>
            <a:r>
              <a:rPr lang="zh-TW" altLang="en-US" sz="5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學生發生意外事件</a:t>
            </a:r>
            <a:r>
              <a:rPr lang="zh-TW" altLang="en-US" sz="5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之通報與</a:t>
            </a:r>
            <a:r>
              <a:rPr lang="zh-TW" altLang="en-US" sz="5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聯繫管道：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24CF9D4-9C58-42C2-A5D9-821ED8701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06" y="2182483"/>
            <a:ext cx="11798594" cy="467551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校安中心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專線：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02)33437855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33437856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傳真：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(02)33437920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國民及學前教育署校安中心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專線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    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04)23302810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，傳真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(04)23302764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花蓮縣中正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國小生教組：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03)8322819#131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77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>
            <a:extLst>
              <a:ext uri="{FF2B5EF4-FFF2-40B4-BE49-F238E27FC236}">
                <a16:creationId xmlns:a16="http://schemas.microsoft.com/office/drawing/2014/main" xmlns="" id="{4A96727D-2E96-4FF5-B7A4-A00F8521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0" b="9308"/>
          <a:stretch/>
        </p:blipFill>
        <p:spPr bwMode="auto">
          <a:xfrm>
            <a:off x="2843797" y="823111"/>
            <a:ext cx="8407906" cy="60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1">
            <a:extLst>
              <a:ext uri="{FF2B5EF4-FFF2-40B4-BE49-F238E27FC236}">
                <a16:creationId xmlns:a16="http://schemas.microsoft.com/office/drawing/2014/main" xmlns="" id="{94BB1C43-76AD-40C2-9929-E0C1618EA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r="25488" b="42433"/>
          <a:stretch>
            <a:fillRect/>
          </a:stretch>
        </p:blipFill>
        <p:spPr bwMode="auto">
          <a:xfrm>
            <a:off x="-480484" y="1344085"/>
            <a:ext cx="4334935" cy="46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56">
            <a:extLst>
              <a:ext uri="{FF2B5EF4-FFF2-40B4-BE49-F238E27FC236}">
                <a16:creationId xmlns:a16="http://schemas.microsoft.com/office/drawing/2014/main" xmlns="" id="{EF0ED896-17EB-41FF-B8B8-4DC9E4D363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62218" y="5581651"/>
            <a:ext cx="1265767" cy="1293283"/>
            <a:chOff x="220" y="1544"/>
            <a:chExt cx="1535" cy="1568"/>
          </a:xfrm>
        </p:grpSpPr>
        <p:sp>
          <p:nvSpPr>
            <p:cNvPr id="263" name="Rectangle 57">
              <a:extLst>
                <a:ext uri="{FF2B5EF4-FFF2-40B4-BE49-F238E27FC236}">
                  <a16:creationId xmlns:a16="http://schemas.microsoft.com/office/drawing/2014/main" xmlns="" id="{F8F5A90E-C5BA-49BC-9EB1-BC2A72B87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050"/>
              <a:ext cx="1491" cy="1009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4" name="Rectangle 58">
              <a:extLst>
                <a:ext uri="{FF2B5EF4-FFF2-40B4-BE49-F238E27FC236}">
                  <a16:creationId xmlns:a16="http://schemas.microsoft.com/office/drawing/2014/main" xmlns="" id="{C2C1C51A-017C-469E-B462-5A078E5B7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770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5" name="Rectangle 59">
              <a:extLst>
                <a:ext uri="{FF2B5EF4-FFF2-40B4-BE49-F238E27FC236}">
                  <a16:creationId xmlns:a16="http://schemas.microsoft.com/office/drawing/2014/main" xmlns="" id="{00B59ADF-06CA-4D1C-933F-21C58D97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8"/>
              <a:ext cx="1535" cy="54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6" name="Rectangle 60">
              <a:extLst>
                <a:ext uri="{FF2B5EF4-FFF2-40B4-BE49-F238E27FC236}">
                  <a16:creationId xmlns:a16="http://schemas.microsoft.com/office/drawing/2014/main" xmlns="" id="{4F8641A6-081D-477D-9AF5-BD8B0EC6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1"/>
              <a:ext cx="262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7" name="Freeform 61">
              <a:extLst>
                <a:ext uri="{FF2B5EF4-FFF2-40B4-BE49-F238E27FC236}">
                  <a16:creationId xmlns:a16="http://schemas.microsoft.com/office/drawing/2014/main" xmlns="" id="{70A4E9DD-7F46-4B71-A6E0-B180D8469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9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8" name="Rectangle 62">
              <a:extLst>
                <a:ext uri="{FF2B5EF4-FFF2-40B4-BE49-F238E27FC236}">
                  <a16:creationId xmlns:a16="http://schemas.microsoft.com/office/drawing/2014/main" xmlns="" id="{0B332809-12B9-425F-95EA-B7F221F1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8"/>
              <a:ext cx="293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9" name="Rectangle 63">
              <a:extLst>
                <a:ext uri="{FF2B5EF4-FFF2-40B4-BE49-F238E27FC236}">
                  <a16:creationId xmlns:a16="http://schemas.microsoft.com/office/drawing/2014/main" xmlns="" id="{A4DD80A2-98BC-4C55-B566-864026970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3084"/>
              <a:ext cx="339" cy="2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0" name="Rectangle 64">
              <a:extLst>
                <a:ext uri="{FF2B5EF4-FFF2-40B4-BE49-F238E27FC236}">
                  <a16:creationId xmlns:a16="http://schemas.microsoft.com/office/drawing/2014/main" xmlns="" id="{8A7C272E-5038-4D38-9F6E-202F4E83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8" cy="4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1" name="Rectangle 65">
              <a:extLst>
                <a:ext uri="{FF2B5EF4-FFF2-40B4-BE49-F238E27FC236}">
                  <a16:creationId xmlns:a16="http://schemas.microsoft.com/office/drawing/2014/main" xmlns="" id="{D313F4BD-90BF-453C-BCFF-8677B85D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10" cy="4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2" name="Rectangle 66">
              <a:extLst>
                <a:ext uri="{FF2B5EF4-FFF2-40B4-BE49-F238E27FC236}">
                  <a16:creationId xmlns:a16="http://schemas.microsoft.com/office/drawing/2014/main" xmlns="" id="{6E9DF5FB-6813-4746-9C5E-CC4196B5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170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3" name="Freeform 67">
              <a:extLst>
                <a:ext uri="{FF2B5EF4-FFF2-40B4-BE49-F238E27FC236}">
                  <a16:creationId xmlns:a16="http://schemas.microsoft.com/office/drawing/2014/main" xmlns="" id="{9E66ACA4-DE6E-4846-8D0A-047296C72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2183"/>
              <a:ext cx="149" cy="149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4" name="Rectangle 68">
              <a:extLst>
                <a:ext uri="{FF2B5EF4-FFF2-40B4-BE49-F238E27FC236}">
                  <a16:creationId xmlns:a16="http://schemas.microsoft.com/office/drawing/2014/main" xmlns="" id="{C9B02573-065B-4867-BC6A-5E8041A3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170"/>
              <a:ext cx="180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5" name="Freeform 69">
              <a:extLst>
                <a:ext uri="{FF2B5EF4-FFF2-40B4-BE49-F238E27FC236}">
                  <a16:creationId xmlns:a16="http://schemas.microsoft.com/office/drawing/2014/main" xmlns="" id="{80EE0393-0FC2-45F3-801E-ADC4044E5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49" cy="149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6" name="Rectangle 70">
              <a:extLst>
                <a:ext uri="{FF2B5EF4-FFF2-40B4-BE49-F238E27FC236}">
                  <a16:creationId xmlns:a16="http://schemas.microsoft.com/office/drawing/2014/main" xmlns="" id="{875AD295-21B7-4D92-8CAC-24FFBC86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2170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7" name="Freeform 71">
              <a:extLst>
                <a:ext uri="{FF2B5EF4-FFF2-40B4-BE49-F238E27FC236}">
                  <a16:creationId xmlns:a16="http://schemas.microsoft.com/office/drawing/2014/main" xmlns="" id="{4B0E7B0A-5DEB-4421-9E7B-A6F69BC49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2183"/>
              <a:ext cx="149" cy="149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8" name="Rectangle 72">
              <a:extLst>
                <a:ext uri="{FF2B5EF4-FFF2-40B4-BE49-F238E27FC236}">
                  <a16:creationId xmlns:a16="http://schemas.microsoft.com/office/drawing/2014/main" xmlns="" id="{28E8CB64-5609-448F-8CB4-35377618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396"/>
              <a:ext cx="814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9" name="Rectangle 73">
              <a:extLst>
                <a:ext uri="{FF2B5EF4-FFF2-40B4-BE49-F238E27FC236}">
                  <a16:creationId xmlns:a16="http://schemas.microsoft.com/office/drawing/2014/main" xmlns="" id="{8C53CCDA-1E7D-4D21-AF06-C644361A9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388"/>
              <a:ext cx="814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0" name="Rectangle 74">
              <a:extLst>
                <a:ext uri="{FF2B5EF4-FFF2-40B4-BE49-F238E27FC236}">
                  <a16:creationId xmlns:a16="http://schemas.microsoft.com/office/drawing/2014/main" xmlns="" id="{A32748AC-2563-44CF-A71C-40DEAEB16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1847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1" name="Freeform 75">
              <a:extLst>
                <a:ext uri="{FF2B5EF4-FFF2-40B4-BE49-F238E27FC236}">
                  <a16:creationId xmlns:a16="http://schemas.microsoft.com/office/drawing/2014/main" xmlns="" id="{96FF8551-370D-4C38-9A1C-99B9520B5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1862"/>
              <a:ext cx="149" cy="146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2" name="Rectangle 76">
              <a:extLst>
                <a:ext uri="{FF2B5EF4-FFF2-40B4-BE49-F238E27FC236}">
                  <a16:creationId xmlns:a16="http://schemas.microsoft.com/office/drawing/2014/main" xmlns="" id="{8C8FE7C0-01CF-41C4-99DD-B9958C9A1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1847"/>
              <a:ext cx="180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3" name="Freeform 77">
              <a:extLst>
                <a:ext uri="{FF2B5EF4-FFF2-40B4-BE49-F238E27FC236}">
                  <a16:creationId xmlns:a16="http://schemas.microsoft.com/office/drawing/2014/main" xmlns="" id="{8CC01971-0CE9-4507-B184-5B360A7F9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49" cy="146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4" name="Rectangle 78">
              <a:extLst>
                <a:ext uri="{FF2B5EF4-FFF2-40B4-BE49-F238E27FC236}">
                  <a16:creationId xmlns:a16="http://schemas.microsoft.com/office/drawing/2014/main" xmlns="" id="{1A147D8F-E390-43B3-ABA3-BDEEEFFC9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1847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5" name="Freeform 79">
              <a:extLst>
                <a:ext uri="{FF2B5EF4-FFF2-40B4-BE49-F238E27FC236}">
                  <a16:creationId xmlns:a16="http://schemas.microsoft.com/office/drawing/2014/main" xmlns="" id="{7BAADBFF-3A4E-473B-9F75-152C5CD4A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1862"/>
              <a:ext cx="149" cy="146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6" name="Rectangle 80">
              <a:extLst>
                <a:ext uri="{FF2B5EF4-FFF2-40B4-BE49-F238E27FC236}">
                  <a16:creationId xmlns:a16="http://schemas.microsoft.com/office/drawing/2014/main" xmlns="" id="{98AF441C-21C5-4BF7-9401-29A76E60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073"/>
              <a:ext cx="814" cy="21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7" name="Rectangle 81">
              <a:extLst>
                <a:ext uri="{FF2B5EF4-FFF2-40B4-BE49-F238E27FC236}">
                  <a16:creationId xmlns:a16="http://schemas.microsoft.com/office/drawing/2014/main" xmlns="" id="{80B80CCB-4578-4915-A972-A96FF63C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065"/>
              <a:ext cx="814" cy="21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8" name="Rectangle 82">
              <a:extLst>
                <a:ext uri="{FF2B5EF4-FFF2-40B4-BE49-F238E27FC236}">
                  <a16:creationId xmlns:a16="http://schemas.microsoft.com/office/drawing/2014/main" xmlns="" id="{70724653-D77B-422D-A79C-0B908ED9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494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9" name="Freeform 83">
              <a:extLst>
                <a:ext uri="{FF2B5EF4-FFF2-40B4-BE49-F238E27FC236}">
                  <a16:creationId xmlns:a16="http://schemas.microsoft.com/office/drawing/2014/main" xmlns="" id="{256E2171-E58D-44C8-B0E6-70627A423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2506"/>
              <a:ext cx="149" cy="149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0" name="Rectangle 84">
              <a:extLst>
                <a:ext uri="{FF2B5EF4-FFF2-40B4-BE49-F238E27FC236}">
                  <a16:creationId xmlns:a16="http://schemas.microsoft.com/office/drawing/2014/main" xmlns="" id="{F1A3DB98-0069-4E52-A9AC-9C0F19D05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494"/>
              <a:ext cx="180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1" name="Freeform 85">
              <a:extLst>
                <a:ext uri="{FF2B5EF4-FFF2-40B4-BE49-F238E27FC236}">
                  <a16:creationId xmlns:a16="http://schemas.microsoft.com/office/drawing/2014/main" xmlns="" id="{45237A7E-D8AD-4501-8E92-61131C381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6"/>
              <a:ext cx="149" cy="149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2" name="Rectangle 86">
              <a:extLst>
                <a:ext uri="{FF2B5EF4-FFF2-40B4-BE49-F238E27FC236}">
                  <a16:creationId xmlns:a16="http://schemas.microsoft.com/office/drawing/2014/main" xmlns="" id="{5E0D9461-DD6F-4C45-8FA1-72C68B8E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2494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3" name="Freeform 87">
              <a:extLst>
                <a:ext uri="{FF2B5EF4-FFF2-40B4-BE49-F238E27FC236}">
                  <a16:creationId xmlns:a16="http://schemas.microsoft.com/office/drawing/2014/main" xmlns="" id="{6DEB1DC8-19E1-4905-8DF9-0E8081974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2506"/>
              <a:ext cx="149" cy="149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4" name="Rectangle 88">
              <a:extLst>
                <a:ext uri="{FF2B5EF4-FFF2-40B4-BE49-F238E27FC236}">
                  <a16:creationId xmlns:a16="http://schemas.microsoft.com/office/drawing/2014/main" xmlns="" id="{020DA75E-970F-4953-9B98-1A1805759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717"/>
              <a:ext cx="814" cy="21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5" name="Rectangle 89">
              <a:extLst>
                <a:ext uri="{FF2B5EF4-FFF2-40B4-BE49-F238E27FC236}">
                  <a16:creationId xmlns:a16="http://schemas.microsoft.com/office/drawing/2014/main" xmlns="" id="{0B6EB6C5-C9BC-44F2-8D62-38E548D62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712"/>
              <a:ext cx="814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6" name="Rectangle 90">
              <a:extLst>
                <a:ext uri="{FF2B5EF4-FFF2-40B4-BE49-F238E27FC236}">
                  <a16:creationId xmlns:a16="http://schemas.microsoft.com/office/drawing/2014/main" xmlns="" id="{5C5496AD-B8AE-46B0-BDA5-1CD20C18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129"/>
              <a:ext cx="177" cy="180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7" name="Freeform 91">
              <a:extLst>
                <a:ext uri="{FF2B5EF4-FFF2-40B4-BE49-F238E27FC236}">
                  <a16:creationId xmlns:a16="http://schemas.microsoft.com/office/drawing/2014/main" xmlns="" id="{A7D70FF1-D389-46A7-97AA-7AA23218D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5"/>
              <a:ext cx="151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8" name="Rectangle 92">
              <a:extLst>
                <a:ext uri="{FF2B5EF4-FFF2-40B4-BE49-F238E27FC236}">
                  <a16:creationId xmlns:a16="http://schemas.microsoft.com/office/drawing/2014/main" xmlns="" id="{0B6610C7-114D-4628-9038-1C777A235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129"/>
              <a:ext cx="177" cy="180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9" name="Freeform 93">
              <a:extLst>
                <a:ext uri="{FF2B5EF4-FFF2-40B4-BE49-F238E27FC236}">
                  <a16:creationId xmlns:a16="http://schemas.microsoft.com/office/drawing/2014/main" xmlns="" id="{4295C809-0F7B-4088-88F8-4796768AE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145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0" name="Rectangle 94">
              <a:extLst>
                <a:ext uri="{FF2B5EF4-FFF2-40B4-BE49-F238E27FC236}">
                  <a16:creationId xmlns:a16="http://schemas.microsoft.com/office/drawing/2014/main" xmlns="" id="{8B2DE886-B610-40F8-9FC4-7F05416E7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406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1" name="Freeform 95">
              <a:extLst>
                <a:ext uri="{FF2B5EF4-FFF2-40B4-BE49-F238E27FC236}">
                  <a16:creationId xmlns:a16="http://schemas.microsoft.com/office/drawing/2014/main" xmlns="" id="{C7DE15FB-1186-49E3-90C8-2E315552A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9"/>
              <a:ext cx="151" cy="149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2" name="Rectangle 96">
              <a:extLst>
                <a:ext uri="{FF2B5EF4-FFF2-40B4-BE49-F238E27FC236}">
                  <a16:creationId xmlns:a16="http://schemas.microsoft.com/office/drawing/2014/main" xmlns="" id="{576D8B00-118E-4F47-89E9-47B2C0B5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406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3" name="Freeform 97">
              <a:extLst>
                <a:ext uri="{FF2B5EF4-FFF2-40B4-BE49-F238E27FC236}">
                  <a16:creationId xmlns:a16="http://schemas.microsoft.com/office/drawing/2014/main" xmlns="" id="{2F1D8966-FE09-4FF3-B62B-D59FEBE83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419"/>
              <a:ext cx="149" cy="149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4" name="Rectangle 98">
              <a:extLst>
                <a:ext uri="{FF2B5EF4-FFF2-40B4-BE49-F238E27FC236}">
                  <a16:creationId xmlns:a16="http://schemas.microsoft.com/office/drawing/2014/main" xmlns="" id="{6DF8DCB8-8961-4F74-81BE-4EE3C703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681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5" name="Freeform 99">
              <a:extLst>
                <a:ext uri="{FF2B5EF4-FFF2-40B4-BE49-F238E27FC236}">
                  <a16:creationId xmlns:a16="http://schemas.microsoft.com/office/drawing/2014/main" xmlns="" id="{11451347-7906-4F63-AAA3-8B1BED024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4"/>
              <a:ext cx="151" cy="146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6" name="Rectangle 100">
              <a:extLst>
                <a:ext uri="{FF2B5EF4-FFF2-40B4-BE49-F238E27FC236}">
                  <a16:creationId xmlns:a16="http://schemas.microsoft.com/office/drawing/2014/main" xmlns="" id="{5797EC1A-8C9C-4D78-9F40-81796757E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681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7" name="Freeform 101">
              <a:extLst>
                <a:ext uri="{FF2B5EF4-FFF2-40B4-BE49-F238E27FC236}">
                  <a16:creationId xmlns:a16="http://schemas.microsoft.com/office/drawing/2014/main" xmlns="" id="{1D33274D-61EA-46F3-9BFC-F222E1B0B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694"/>
              <a:ext cx="149" cy="146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8" name="Rectangle 102">
              <a:extLst>
                <a:ext uri="{FF2B5EF4-FFF2-40B4-BE49-F238E27FC236}">
                  <a16:creationId xmlns:a16="http://schemas.microsoft.com/office/drawing/2014/main" xmlns="" id="{5C7C01E2-CC2E-4A5E-B044-4EC2FC67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6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9" name="Freeform 103">
              <a:extLst>
                <a:ext uri="{FF2B5EF4-FFF2-40B4-BE49-F238E27FC236}">
                  <a16:creationId xmlns:a16="http://schemas.microsoft.com/office/drawing/2014/main" xmlns="" id="{B0AD1820-DAF1-4B10-9648-35BE9601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570"/>
              <a:ext cx="175" cy="175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4" name="Freeform 47">
            <a:extLst>
              <a:ext uri="{FF2B5EF4-FFF2-40B4-BE49-F238E27FC236}">
                <a16:creationId xmlns:a16="http://schemas.microsoft.com/office/drawing/2014/main" xmlns="" id="{5C0E19F0-0D55-4FEC-A27B-C82BB9F90E32}"/>
              </a:ext>
            </a:extLst>
          </p:cNvPr>
          <p:cNvSpPr>
            <a:spLocks noEditPoints="1"/>
          </p:cNvSpPr>
          <p:nvPr/>
        </p:nvSpPr>
        <p:spPr bwMode="auto">
          <a:xfrm rot="5716826">
            <a:off x="1321859" y="2659592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BB4DF63F-BDF7-4630-94D1-6AFA2A6FA57B}"/>
              </a:ext>
            </a:extLst>
          </p:cNvPr>
          <p:cNvGrpSpPr>
            <a:grpSpLocks noChangeAspect="1"/>
          </p:cNvGrpSpPr>
          <p:nvPr/>
        </p:nvGrpSpPr>
        <p:grpSpPr bwMode="auto">
          <a:xfrm rot="14707392">
            <a:off x="3002413" y="4564233"/>
            <a:ext cx="472247" cy="466392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xmlns="" id="{3E048A69-5610-43B2-9200-CCD6324E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xmlns="" id="{9D06107F-02E5-49D5-99CF-933EB1D12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Group 40">
            <a:extLst>
              <a:ext uri="{FF2B5EF4-FFF2-40B4-BE49-F238E27FC236}">
                <a16:creationId xmlns:a16="http://schemas.microsoft.com/office/drawing/2014/main" xmlns="" id="{19296E66-8F4F-45A2-B58C-658D8F676848}"/>
              </a:ext>
            </a:extLst>
          </p:cNvPr>
          <p:cNvGrpSpPr>
            <a:grpSpLocks noChangeAspect="1"/>
          </p:cNvGrpSpPr>
          <p:nvPr/>
        </p:nvGrpSpPr>
        <p:grpSpPr bwMode="auto">
          <a:xfrm rot="1375787">
            <a:off x="540842" y="3805985"/>
            <a:ext cx="538420" cy="403300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xmlns="" id="{BF12FED5-E711-4FA1-BB63-50692A69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xmlns="" id="{E35D0740-3EB8-4066-A30D-349EE0B8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xmlns="" id="{5CA25808-5737-4F98-BC01-238750AE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12" name="Freeform 47">
            <a:extLst>
              <a:ext uri="{FF2B5EF4-FFF2-40B4-BE49-F238E27FC236}">
                <a16:creationId xmlns:a16="http://schemas.microsoft.com/office/drawing/2014/main" xmlns="" id="{EEFE61BC-AEF2-4C2C-A93A-F78753F85C88}"/>
              </a:ext>
            </a:extLst>
          </p:cNvPr>
          <p:cNvSpPr>
            <a:spLocks noEditPoints="1"/>
          </p:cNvSpPr>
          <p:nvPr/>
        </p:nvSpPr>
        <p:spPr bwMode="auto">
          <a:xfrm>
            <a:off x="1102784" y="5156200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30589" y="-32109"/>
            <a:ext cx="7391883" cy="913007"/>
            <a:chOff x="330589" y="62777"/>
            <a:chExt cx="7391883" cy="913007"/>
          </a:xfrm>
        </p:grpSpPr>
        <p:sp>
          <p:nvSpPr>
            <p:cNvPr id="326" name="文本框 325">
              <a:extLst>
                <a:ext uri="{FF2B5EF4-FFF2-40B4-BE49-F238E27FC236}">
                  <a16:creationId xmlns:a16="http://schemas.microsoft.com/office/drawing/2014/main" xmlns="" id="{339C270C-41CD-446E-86C1-E3C07F8917D3}"/>
                </a:ext>
              </a:extLst>
            </p:cNvPr>
            <p:cNvSpPr txBox="1"/>
            <p:nvPr/>
          </p:nvSpPr>
          <p:spPr>
            <a:xfrm>
              <a:off x="1102784" y="62777"/>
              <a:ext cx="6619688" cy="913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5333" b="1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防疫升級加強宣導</a:t>
              </a:r>
              <a:endParaRPr lang="zh-CN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2" name="Group 29">
              <a:extLst>
                <a:ext uri="{FF2B5EF4-FFF2-40B4-BE49-F238E27FC236}">
                  <a16:creationId xmlns:a16="http://schemas.microsoft.com/office/drawing/2014/main" xmlns="" id="{C6848D4B-29D8-40AE-8577-B7E84C785C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0589" y="242987"/>
              <a:ext cx="678583" cy="670171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133" name="Freeform 30">
                <a:extLst>
                  <a:ext uri="{FF2B5EF4-FFF2-40B4-BE49-F238E27FC236}">
                    <a16:creationId xmlns:a16="http://schemas.microsoft.com/office/drawing/2014/main" xmlns="" id="{305B23A9-AB95-41F7-80F7-372750AFD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34" name="Freeform 31">
                <a:extLst>
                  <a:ext uri="{FF2B5EF4-FFF2-40B4-BE49-F238E27FC236}">
                    <a16:creationId xmlns:a16="http://schemas.microsoft.com/office/drawing/2014/main" xmlns="" id="{D3854BDB-FE4A-4A90-B1BD-B0C551B619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>
            <a:extLst>
              <a:ext uri="{FF2B5EF4-FFF2-40B4-BE49-F238E27FC236}">
                <a16:creationId xmlns:a16="http://schemas.microsoft.com/office/drawing/2014/main" xmlns="" id="{4BDF23A5-9E27-4EDC-BDA1-C39B2236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r="25488" b="42433"/>
          <a:stretch>
            <a:fillRect/>
          </a:stretch>
        </p:blipFill>
        <p:spPr bwMode="auto">
          <a:xfrm>
            <a:off x="-480484" y="1344085"/>
            <a:ext cx="4334935" cy="46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56">
            <a:extLst>
              <a:ext uri="{FF2B5EF4-FFF2-40B4-BE49-F238E27FC236}">
                <a16:creationId xmlns:a16="http://schemas.microsoft.com/office/drawing/2014/main" xmlns="" id="{87E16B63-A578-4142-8C61-4C95816EEF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62218" y="5581651"/>
            <a:ext cx="1265767" cy="1293283"/>
            <a:chOff x="220" y="1544"/>
            <a:chExt cx="1535" cy="1568"/>
          </a:xfrm>
        </p:grpSpPr>
        <p:sp>
          <p:nvSpPr>
            <p:cNvPr id="263" name="Rectangle 57">
              <a:extLst>
                <a:ext uri="{FF2B5EF4-FFF2-40B4-BE49-F238E27FC236}">
                  <a16:creationId xmlns:a16="http://schemas.microsoft.com/office/drawing/2014/main" xmlns="" id="{F8F5A90E-C5BA-49BC-9EB1-BC2A72B87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050"/>
              <a:ext cx="1491" cy="1009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4" name="Rectangle 58">
              <a:extLst>
                <a:ext uri="{FF2B5EF4-FFF2-40B4-BE49-F238E27FC236}">
                  <a16:creationId xmlns:a16="http://schemas.microsoft.com/office/drawing/2014/main" xmlns="" id="{C2C1C51A-017C-469E-B462-5A078E5B7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1770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5" name="Rectangle 59">
              <a:extLst>
                <a:ext uri="{FF2B5EF4-FFF2-40B4-BE49-F238E27FC236}">
                  <a16:creationId xmlns:a16="http://schemas.microsoft.com/office/drawing/2014/main" xmlns="" id="{00B59ADF-06CA-4D1C-933F-21C58D978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8"/>
              <a:ext cx="1535" cy="54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6" name="Rectangle 60">
              <a:extLst>
                <a:ext uri="{FF2B5EF4-FFF2-40B4-BE49-F238E27FC236}">
                  <a16:creationId xmlns:a16="http://schemas.microsoft.com/office/drawing/2014/main" xmlns="" id="{4F8641A6-081D-477D-9AF5-BD8B0EC6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1"/>
              <a:ext cx="262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7" name="Freeform 61">
              <a:extLst>
                <a:ext uri="{FF2B5EF4-FFF2-40B4-BE49-F238E27FC236}">
                  <a16:creationId xmlns:a16="http://schemas.microsoft.com/office/drawing/2014/main" xmlns="" id="{70A4E9DD-7F46-4B71-A6E0-B180D8469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9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8" name="Rectangle 62">
              <a:extLst>
                <a:ext uri="{FF2B5EF4-FFF2-40B4-BE49-F238E27FC236}">
                  <a16:creationId xmlns:a16="http://schemas.microsoft.com/office/drawing/2014/main" xmlns="" id="{0B332809-12B9-425F-95EA-B7F221F1C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8"/>
              <a:ext cx="293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9" name="Rectangle 63">
              <a:extLst>
                <a:ext uri="{FF2B5EF4-FFF2-40B4-BE49-F238E27FC236}">
                  <a16:creationId xmlns:a16="http://schemas.microsoft.com/office/drawing/2014/main" xmlns="" id="{A4DD80A2-98BC-4C55-B566-864026970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3084"/>
              <a:ext cx="339" cy="2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0" name="Rectangle 64">
              <a:extLst>
                <a:ext uri="{FF2B5EF4-FFF2-40B4-BE49-F238E27FC236}">
                  <a16:creationId xmlns:a16="http://schemas.microsoft.com/office/drawing/2014/main" xmlns="" id="{8A7C272E-5038-4D38-9F6E-202F4E83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8" cy="4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1" name="Rectangle 65">
              <a:extLst>
                <a:ext uri="{FF2B5EF4-FFF2-40B4-BE49-F238E27FC236}">
                  <a16:creationId xmlns:a16="http://schemas.microsoft.com/office/drawing/2014/main" xmlns="" id="{D313F4BD-90BF-453C-BCFF-8677B85DD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10" cy="4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2" name="Rectangle 66">
              <a:extLst>
                <a:ext uri="{FF2B5EF4-FFF2-40B4-BE49-F238E27FC236}">
                  <a16:creationId xmlns:a16="http://schemas.microsoft.com/office/drawing/2014/main" xmlns="" id="{6E9DF5FB-6813-4746-9C5E-CC4196B5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170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3" name="Freeform 67">
              <a:extLst>
                <a:ext uri="{FF2B5EF4-FFF2-40B4-BE49-F238E27FC236}">
                  <a16:creationId xmlns:a16="http://schemas.microsoft.com/office/drawing/2014/main" xmlns="" id="{9E66ACA4-DE6E-4846-8D0A-047296C72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2183"/>
              <a:ext cx="149" cy="149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4" name="Rectangle 68">
              <a:extLst>
                <a:ext uri="{FF2B5EF4-FFF2-40B4-BE49-F238E27FC236}">
                  <a16:creationId xmlns:a16="http://schemas.microsoft.com/office/drawing/2014/main" xmlns="" id="{C9B02573-065B-4867-BC6A-5E8041A3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170"/>
              <a:ext cx="180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5" name="Freeform 69">
              <a:extLst>
                <a:ext uri="{FF2B5EF4-FFF2-40B4-BE49-F238E27FC236}">
                  <a16:creationId xmlns:a16="http://schemas.microsoft.com/office/drawing/2014/main" xmlns="" id="{80EE0393-0FC2-45F3-801E-ADC4044E5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49" cy="149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6" name="Rectangle 70">
              <a:extLst>
                <a:ext uri="{FF2B5EF4-FFF2-40B4-BE49-F238E27FC236}">
                  <a16:creationId xmlns:a16="http://schemas.microsoft.com/office/drawing/2014/main" xmlns="" id="{875AD295-21B7-4D92-8CAC-24FFBC86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2170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7" name="Freeform 71">
              <a:extLst>
                <a:ext uri="{FF2B5EF4-FFF2-40B4-BE49-F238E27FC236}">
                  <a16:creationId xmlns:a16="http://schemas.microsoft.com/office/drawing/2014/main" xmlns="" id="{4B0E7B0A-5DEB-4421-9E7B-A6F69BC49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2183"/>
              <a:ext cx="149" cy="149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8" name="Rectangle 72">
              <a:extLst>
                <a:ext uri="{FF2B5EF4-FFF2-40B4-BE49-F238E27FC236}">
                  <a16:creationId xmlns:a16="http://schemas.microsoft.com/office/drawing/2014/main" xmlns="" id="{28E8CB64-5609-448F-8CB4-35377618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396"/>
              <a:ext cx="814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9" name="Rectangle 73">
              <a:extLst>
                <a:ext uri="{FF2B5EF4-FFF2-40B4-BE49-F238E27FC236}">
                  <a16:creationId xmlns:a16="http://schemas.microsoft.com/office/drawing/2014/main" xmlns="" id="{8C53CCDA-1E7D-4D21-AF06-C644361A9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388"/>
              <a:ext cx="814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0" name="Rectangle 74">
              <a:extLst>
                <a:ext uri="{FF2B5EF4-FFF2-40B4-BE49-F238E27FC236}">
                  <a16:creationId xmlns:a16="http://schemas.microsoft.com/office/drawing/2014/main" xmlns="" id="{A32748AC-2563-44CF-A71C-40DEAEB16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1847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1" name="Freeform 75">
              <a:extLst>
                <a:ext uri="{FF2B5EF4-FFF2-40B4-BE49-F238E27FC236}">
                  <a16:creationId xmlns:a16="http://schemas.microsoft.com/office/drawing/2014/main" xmlns="" id="{96FF8551-370D-4C38-9A1C-99B9520B5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1862"/>
              <a:ext cx="149" cy="146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2" name="Rectangle 76">
              <a:extLst>
                <a:ext uri="{FF2B5EF4-FFF2-40B4-BE49-F238E27FC236}">
                  <a16:creationId xmlns:a16="http://schemas.microsoft.com/office/drawing/2014/main" xmlns="" id="{8C8FE7C0-01CF-41C4-99DD-B9958C9A1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1847"/>
              <a:ext cx="180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3" name="Freeform 77">
              <a:extLst>
                <a:ext uri="{FF2B5EF4-FFF2-40B4-BE49-F238E27FC236}">
                  <a16:creationId xmlns:a16="http://schemas.microsoft.com/office/drawing/2014/main" xmlns="" id="{8CC01971-0CE9-4507-B184-5B360A7F9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49" cy="146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4" name="Rectangle 78">
              <a:extLst>
                <a:ext uri="{FF2B5EF4-FFF2-40B4-BE49-F238E27FC236}">
                  <a16:creationId xmlns:a16="http://schemas.microsoft.com/office/drawing/2014/main" xmlns="" id="{1A147D8F-E390-43B3-ABA3-BDEEEFFC9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1847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5" name="Freeform 79">
              <a:extLst>
                <a:ext uri="{FF2B5EF4-FFF2-40B4-BE49-F238E27FC236}">
                  <a16:creationId xmlns:a16="http://schemas.microsoft.com/office/drawing/2014/main" xmlns="" id="{7BAADBFF-3A4E-473B-9F75-152C5CD4A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1862"/>
              <a:ext cx="149" cy="146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6" name="Rectangle 80">
              <a:extLst>
                <a:ext uri="{FF2B5EF4-FFF2-40B4-BE49-F238E27FC236}">
                  <a16:creationId xmlns:a16="http://schemas.microsoft.com/office/drawing/2014/main" xmlns="" id="{98AF441C-21C5-4BF7-9401-29A76E60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073"/>
              <a:ext cx="814" cy="21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7" name="Rectangle 81">
              <a:extLst>
                <a:ext uri="{FF2B5EF4-FFF2-40B4-BE49-F238E27FC236}">
                  <a16:creationId xmlns:a16="http://schemas.microsoft.com/office/drawing/2014/main" xmlns="" id="{80B80CCB-4578-4915-A972-A96FF63C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065"/>
              <a:ext cx="814" cy="21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8" name="Rectangle 82">
              <a:extLst>
                <a:ext uri="{FF2B5EF4-FFF2-40B4-BE49-F238E27FC236}">
                  <a16:creationId xmlns:a16="http://schemas.microsoft.com/office/drawing/2014/main" xmlns="" id="{70724653-D77B-422D-A79C-0B908ED9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494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9" name="Freeform 83">
              <a:extLst>
                <a:ext uri="{FF2B5EF4-FFF2-40B4-BE49-F238E27FC236}">
                  <a16:creationId xmlns:a16="http://schemas.microsoft.com/office/drawing/2014/main" xmlns="" id="{256E2171-E58D-44C8-B0E6-70627A423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0" y="2506"/>
              <a:ext cx="149" cy="149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0" name="Rectangle 84">
              <a:extLst>
                <a:ext uri="{FF2B5EF4-FFF2-40B4-BE49-F238E27FC236}">
                  <a16:creationId xmlns:a16="http://schemas.microsoft.com/office/drawing/2014/main" xmlns="" id="{F1A3DB98-0069-4E52-A9AC-9C0F19D05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" y="2494"/>
              <a:ext cx="180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1" name="Freeform 85">
              <a:extLst>
                <a:ext uri="{FF2B5EF4-FFF2-40B4-BE49-F238E27FC236}">
                  <a16:creationId xmlns:a16="http://schemas.microsoft.com/office/drawing/2014/main" xmlns="" id="{45237A7E-D8AD-4501-8E92-61131C381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6"/>
              <a:ext cx="149" cy="149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2" name="Rectangle 86">
              <a:extLst>
                <a:ext uri="{FF2B5EF4-FFF2-40B4-BE49-F238E27FC236}">
                  <a16:creationId xmlns:a16="http://schemas.microsoft.com/office/drawing/2014/main" xmlns="" id="{5E0D9461-DD6F-4C45-8FA1-72C68B8E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2494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3" name="Freeform 87">
              <a:extLst>
                <a:ext uri="{FF2B5EF4-FFF2-40B4-BE49-F238E27FC236}">
                  <a16:creationId xmlns:a16="http://schemas.microsoft.com/office/drawing/2014/main" xmlns="" id="{6DEB1DC8-19E1-4905-8DF9-0E8081974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2506"/>
              <a:ext cx="149" cy="149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4" name="Rectangle 88">
              <a:extLst>
                <a:ext uri="{FF2B5EF4-FFF2-40B4-BE49-F238E27FC236}">
                  <a16:creationId xmlns:a16="http://schemas.microsoft.com/office/drawing/2014/main" xmlns="" id="{020DA75E-970F-4953-9B98-1A1805759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717"/>
              <a:ext cx="814" cy="21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5" name="Rectangle 89">
              <a:extLst>
                <a:ext uri="{FF2B5EF4-FFF2-40B4-BE49-F238E27FC236}">
                  <a16:creationId xmlns:a16="http://schemas.microsoft.com/office/drawing/2014/main" xmlns="" id="{0B6EB6C5-C9BC-44F2-8D62-38E548D62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2712"/>
              <a:ext cx="814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6" name="Rectangle 90">
              <a:extLst>
                <a:ext uri="{FF2B5EF4-FFF2-40B4-BE49-F238E27FC236}">
                  <a16:creationId xmlns:a16="http://schemas.microsoft.com/office/drawing/2014/main" xmlns="" id="{5C5496AD-B8AE-46B0-BDA5-1CD20C18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129"/>
              <a:ext cx="177" cy="180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7" name="Freeform 91">
              <a:extLst>
                <a:ext uri="{FF2B5EF4-FFF2-40B4-BE49-F238E27FC236}">
                  <a16:creationId xmlns:a16="http://schemas.microsoft.com/office/drawing/2014/main" xmlns="" id="{A7D70FF1-D389-46A7-97AA-7AA23218D5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5"/>
              <a:ext cx="151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8" name="Rectangle 92">
              <a:extLst>
                <a:ext uri="{FF2B5EF4-FFF2-40B4-BE49-F238E27FC236}">
                  <a16:creationId xmlns:a16="http://schemas.microsoft.com/office/drawing/2014/main" xmlns="" id="{0B6610C7-114D-4628-9038-1C777A235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129"/>
              <a:ext cx="177" cy="180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9" name="Freeform 93">
              <a:extLst>
                <a:ext uri="{FF2B5EF4-FFF2-40B4-BE49-F238E27FC236}">
                  <a16:creationId xmlns:a16="http://schemas.microsoft.com/office/drawing/2014/main" xmlns="" id="{4295C809-0F7B-4088-88F8-4796768AE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145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0" name="Rectangle 94">
              <a:extLst>
                <a:ext uri="{FF2B5EF4-FFF2-40B4-BE49-F238E27FC236}">
                  <a16:creationId xmlns:a16="http://schemas.microsoft.com/office/drawing/2014/main" xmlns="" id="{8B2DE886-B610-40F8-9FC4-7F05416E7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406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1" name="Freeform 95">
              <a:extLst>
                <a:ext uri="{FF2B5EF4-FFF2-40B4-BE49-F238E27FC236}">
                  <a16:creationId xmlns:a16="http://schemas.microsoft.com/office/drawing/2014/main" xmlns="" id="{C7DE15FB-1186-49E3-90C8-2E315552A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9"/>
              <a:ext cx="151" cy="149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2" name="Rectangle 96">
              <a:extLst>
                <a:ext uri="{FF2B5EF4-FFF2-40B4-BE49-F238E27FC236}">
                  <a16:creationId xmlns:a16="http://schemas.microsoft.com/office/drawing/2014/main" xmlns="" id="{576D8B00-118E-4F47-89E9-47B2C0B5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406"/>
              <a:ext cx="177" cy="177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3" name="Freeform 97">
              <a:extLst>
                <a:ext uri="{FF2B5EF4-FFF2-40B4-BE49-F238E27FC236}">
                  <a16:creationId xmlns:a16="http://schemas.microsoft.com/office/drawing/2014/main" xmlns="" id="{2F1D8966-FE09-4FF3-B62B-D59FEBE83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419"/>
              <a:ext cx="149" cy="149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4" name="Rectangle 98">
              <a:extLst>
                <a:ext uri="{FF2B5EF4-FFF2-40B4-BE49-F238E27FC236}">
                  <a16:creationId xmlns:a16="http://schemas.microsoft.com/office/drawing/2014/main" xmlns="" id="{6DF8DCB8-8961-4F74-81BE-4EE3C703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2681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5" name="Freeform 99">
              <a:extLst>
                <a:ext uri="{FF2B5EF4-FFF2-40B4-BE49-F238E27FC236}">
                  <a16:creationId xmlns:a16="http://schemas.microsoft.com/office/drawing/2014/main" xmlns="" id="{11451347-7906-4F63-AAA3-8B1BED024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4"/>
              <a:ext cx="151" cy="146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6" name="Rectangle 100">
              <a:extLst>
                <a:ext uri="{FF2B5EF4-FFF2-40B4-BE49-F238E27FC236}">
                  <a16:creationId xmlns:a16="http://schemas.microsoft.com/office/drawing/2014/main" xmlns="" id="{5797EC1A-8C9C-4D78-9F40-81796757E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2681"/>
              <a:ext cx="177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7" name="Freeform 101">
              <a:extLst>
                <a:ext uri="{FF2B5EF4-FFF2-40B4-BE49-F238E27FC236}">
                  <a16:creationId xmlns:a16="http://schemas.microsoft.com/office/drawing/2014/main" xmlns="" id="{1D33274D-61EA-46F3-9BFC-F222E1B0B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" y="2694"/>
              <a:ext cx="149" cy="146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8" name="Rectangle 102">
              <a:extLst>
                <a:ext uri="{FF2B5EF4-FFF2-40B4-BE49-F238E27FC236}">
                  <a16:creationId xmlns:a16="http://schemas.microsoft.com/office/drawing/2014/main" xmlns="" id="{5C7C01E2-CC2E-4A5E-B044-4EC2FC67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6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9" name="Freeform 103">
              <a:extLst>
                <a:ext uri="{FF2B5EF4-FFF2-40B4-BE49-F238E27FC236}">
                  <a16:creationId xmlns:a16="http://schemas.microsoft.com/office/drawing/2014/main" xmlns="" id="{B0AD1820-DAF1-4B10-9648-35BE9601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570"/>
              <a:ext cx="175" cy="175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04" name="Freeform 47">
            <a:extLst>
              <a:ext uri="{FF2B5EF4-FFF2-40B4-BE49-F238E27FC236}">
                <a16:creationId xmlns:a16="http://schemas.microsoft.com/office/drawing/2014/main" xmlns="" id="{5C0E19F0-0D55-4FEC-A27B-C82BB9F90E32}"/>
              </a:ext>
            </a:extLst>
          </p:cNvPr>
          <p:cNvSpPr>
            <a:spLocks noEditPoints="1"/>
          </p:cNvSpPr>
          <p:nvPr/>
        </p:nvSpPr>
        <p:spPr bwMode="auto">
          <a:xfrm rot="5716826">
            <a:off x="1321859" y="2659592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BB4DF63F-BDF7-4630-94D1-6AFA2A6FA57B}"/>
              </a:ext>
            </a:extLst>
          </p:cNvPr>
          <p:cNvGrpSpPr>
            <a:grpSpLocks noChangeAspect="1"/>
          </p:cNvGrpSpPr>
          <p:nvPr/>
        </p:nvGrpSpPr>
        <p:grpSpPr bwMode="auto">
          <a:xfrm rot="14707392">
            <a:off x="3002413" y="4564233"/>
            <a:ext cx="472247" cy="466392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xmlns="" id="{3E048A69-5610-43B2-9200-CCD6324E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xmlns="" id="{9D06107F-02E5-49D5-99CF-933EB1D12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Group 40">
            <a:extLst>
              <a:ext uri="{FF2B5EF4-FFF2-40B4-BE49-F238E27FC236}">
                <a16:creationId xmlns:a16="http://schemas.microsoft.com/office/drawing/2014/main" xmlns="" id="{19296E66-8F4F-45A2-B58C-658D8F676848}"/>
              </a:ext>
            </a:extLst>
          </p:cNvPr>
          <p:cNvGrpSpPr>
            <a:grpSpLocks noChangeAspect="1"/>
          </p:cNvGrpSpPr>
          <p:nvPr/>
        </p:nvGrpSpPr>
        <p:grpSpPr bwMode="auto">
          <a:xfrm rot="1375787">
            <a:off x="540842" y="3805985"/>
            <a:ext cx="538420" cy="403300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xmlns="" id="{BF12FED5-E711-4FA1-BB63-50692A69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xmlns="" id="{E35D0740-3EB8-4066-A30D-349EE0B8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xmlns="" id="{5CA25808-5737-4F98-BC01-238750AE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12" name="Freeform 47">
            <a:extLst>
              <a:ext uri="{FF2B5EF4-FFF2-40B4-BE49-F238E27FC236}">
                <a16:creationId xmlns:a16="http://schemas.microsoft.com/office/drawing/2014/main" xmlns="" id="{EEFE61BC-AEF2-4C2C-A93A-F78753F85C88}"/>
              </a:ext>
            </a:extLst>
          </p:cNvPr>
          <p:cNvSpPr>
            <a:spLocks noEditPoints="1"/>
          </p:cNvSpPr>
          <p:nvPr/>
        </p:nvSpPr>
        <p:spPr bwMode="auto">
          <a:xfrm>
            <a:off x="1102784" y="5156200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30589" y="-34885"/>
            <a:ext cx="7392544" cy="913007"/>
            <a:chOff x="330589" y="68627"/>
            <a:chExt cx="7392544" cy="913007"/>
          </a:xfrm>
        </p:grpSpPr>
        <p:sp>
          <p:nvSpPr>
            <p:cNvPr id="326" name="文本框 325">
              <a:extLst>
                <a:ext uri="{FF2B5EF4-FFF2-40B4-BE49-F238E27FC236}">
                  <a16:creationId xmlns:a16="http://schemas.microsoft.com/office/drawing/2014/main" xmlns="" id="{339C270C-41CD-446E-86C1-E3C07F8917D3}"/>
                </a:ext>
              </a:extLst>
            </p:cNvPr>
            <p:cNvSpPr txBox="1"/>
            <p:nvPr/>
          </p:nvSpPr>
          <p:spPr>
            <a:xfrm>
              <a:off x="1103445" y="68627"/>
              <a:ext cx="6619688" cy="913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5333" b="1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防疫升級加強宣導</a:t>
              </a:r>
              <a:endParaRPr lang="zh-CN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2" name="Group 29">
              <a:extLst>
                <a:ext uri="{FF2B5EF4-FFF2-40B4-BE49-F238E27FC236}">
                  <a16:creationId xmlns:a16="http://schemas.microsoft.com/office/drawing/2014/main" xmlns="" id="{C6848D4B-29D8-40AE-8577-B7E84C785C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0589" y="242987"/>
              <a:ext cx="678583" cy="670171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133" name="Freeform 30">
                <a:extLst>
                  <a:ext uri="{FF2B5EF4-FFF2-40B4-BE49-F238E27FC236}">
                    <a16:creationId xmlns:a16="http://schemas.microsoft.com/office/drawing/2014/main" xmlns="" id="{305B23A9-AB95-41F7-80F7-372750AFD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34" name="Freeform 31">
                <a:extLst>
                  <a:ext uri="{FF2B5EF4-FFF2-40B4-BE49-F238E27FC236}">
                    <a16:creationId xmlns:a16="http://schemas.microsoft.com/office/drawing/2014/main" xmlns="" id="{D3854BDB-FE4A-4A90-B1BD-B0C551B619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394" name="文字方塊 2">
            <a:extLst>
              <a:ext uri="{FF2B5EF4-FFF2-40B4-BE49-F238E27FC236}">
                <a16:creationId xmlns:a16="http://schemas.microsoft.com/office/drawing/2014/main" xmlns="" id="{377B91EE-DB86-45E8-B56E-D493C06E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433" y="912626"/>
            <a:ext cx="9451990" cy="521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>
                <a:solidFill>
                  <a:prstClr val="black"/>
                </a:solidFill>
              </a:rPr>
              <a:t>中央流行疫情指揮中心</a:t>
            </a:r>
            <a:r>
              <a:rPr lang="en-US" altLang="zh-TW" sz="3600" b="1" dirty="0">
                <a:solidFill>
                  <a:prstClr val="black"/>
                </a:solidFill>
              </a:rPr>
              <a:t>110</a:t>
            </a:r>
            <a:r>
              <a:rPr lang="zh-TW" altLang="en-US" sz="3600" b="1" dirty="0">
                <a:solidFill>
                  <a:prstClr val="black"/>
                </a:solidFill>
              </a:rPr>
              <a:t>年</a:t>
            </a:r>
            <a:r>
              <a:rPr lang="en-US" altLang="zh-TW" sz="3600" b="1" dirty="0">
                <a:solidFill>
                  <a:prstClr val="black"/>
                </a:solidFill>
              </a:rPr>
              <a:t>5</a:t>
            </a:r>
            <a:r>
              <a:rPr lang="zh-TW" altLang="en-US" sz="3600" b="1" dirty="0">
                <a:solidFill>
                  <a:prstClr val="black"/>
                </a:solidFill>
              </a:rPr>
              <a:t>月</a:t>
            </a:r>
            <a:r>
              <a:rPr lang="en-US" altLang="zh-TW" sz="3600" b="1" dirty="0">
                <a:solidFill>
                  <a:prstClr val="black"/>
                </a:solidFill>
              </a:rPr>
              <a:t>19</a:t>
            </a:r>
            <a:r>
              <a:rPr lang="zh-TW" altLang="en-US" sz="3600" b="1" dirty="0">
                <a:solidFill>
                  <a:prstClr val="black"/>
                </a:solidFill>
              </a:rPr>
              <a:t>日</a:t>
            </a:r>
            <a:r>
              <a:rPr lang="zh-TW" altLang="en-US" sz="3600" b="1" dirty="0" smtClean="0">
                <a:solidFill>
                  <a:prstClr val="black"/>
                </a:solidFill>
              </a:rPr>
              <a:t>宣布</a:t>
            </a:r>
            <a:endParaRPr lang="en-US" altLang="zh-TW" sz="3600" b="1" dirty="0" smtClean="0">
              <a:solidFill>
                <a:prstClr val="black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prstClr val="black"/>
                </a:solidFill>
              </a:rPr>
              <a:t>「</a:t>
            </a:r>
            <a:r>
              <a:rPr lang="zh-TW" altLang="en-US" sz="3600" b="1" dirty="0">
                <a:solidFill>
                  <a:prstClr val="black"/>
                </a:solidFill>
              </a:rPr>
              <a:t>全國將進入第三級防疫警戒」，全國三級警戒延長至</a:t>
            </a:r>
            <a:r>
              <a:rPr lang="en-US" altLang="zh-TW" sz="3600" b="1" dirty="0">
                <a:solidFill>
                  <a:prstClr val="black"/>
                </a:solidFill>
              </a:rPr>
              <a:t>7</a:t>
            </a:r>
            <a:r>
              <a:rPr lang="zh-TW" altLang="en-US" sz="3600" b="1" dirty="0">
                <a:solidFill>
                  <a:prstClr val="black"/>
                </a:solidFill>
              </a:rPr>
              <a:t>月</a:t>
            </a:r>
            <a:r>
              <a:rPr lang="en-US" altLang="zh-TW" sz="3600" b="1" dirty="0">
                <a:solidFill>
                  <a:prstClr val="black"/>
                </a:solidFill>
              </a:rPr>
              <a:t>12</a:t>
            </a:r>
            <a:r>
              <a:rPr lang="zh-TW" altLang="en-US" sz="3600" b="1" dirty="0">
                <a:solidFill>
                  <a:prstClr val="black"/>
                </a:solidFill>
              </a:rPr>
              <a:t>日，加嚴、加大全國相關限制措施，嚴守社區防線，以防範發生大規模社區傳播，呼籲民眾落實防疫五不</a:t>
            </a:r>
            <a:r>
              <a:rPr lang="zh-TW" altLang="en-US" sz="3600" b="1" dirty="0" smtClean="0">
                <a:solidFill>
                  <a:prstClr val="black"/>
                </a:solidFill>
              </a:rPr>
              <a:t>原則</a:t>
            </a:r>
            <a:endParaRPr lang="en-US" altLang="zh-TW" sz="3600" b="1" dirty="0" smtClean="0">
              <a:solidFill>
                <a:prstClr val="black"/>
              </a:solidFill>
            </a:endParaRPr>
          </a:p>
          <a:p>
            <a:pPr defTabSz="1219170" eaLnBrk="0" fontAlgn="base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6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不探親、不訪友、不串門、不共食、不聚餐」</a:t>
            </a:r>
            <a:endParaRPr lang="en-US" altLang="zh-TW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prstClr val="black"/>
                </a:solidFill>
              </a:rPr>
              <a:t>請</a:t>
            </a:r>
            <a:r>
              <a:rPr lang="zh-TW" altLang="en-US" sz="3600" b="1" dirty="0">
                <a:solidFill>
                  <a:prstClr val="black"/>
                </a:solidFill>
              </a:rPr>
              <a:t>大家一起</a:t>
            </a:r>
            <a:r>
              <a:rPr lang="zh-TW" altLang="en-US" sz="3600" b="1" dirty="0" smtClean="0">
                <a:solidFill>
                  <a:prstClr val="black"/>
                </a:solidFill>
              </a:rPr>
              <a:t>遵守</a:t>
            </a:r>
            <a:r>
              <a:rPr lang="zh-TW" altLang="en-US" sz="3600" b="1" dirty="0" smtClean="0"/>
              <a:t>防疫</a:t>
            </a:r>
            <a:r>
              <a:rPr lang="zh-TW" altLang="en-US" sz="3600" b="1" dirty="0"/>
              <a:t>措施 </a:t>
            </a:r>
            <a:r>
              <a:rPr lang="zh-TW" altLang="en-US" sz="3600" dirty="0">
                <a:solidFill>
                  <a:prstClr val="black"/>
                </a:solidFill>
                <a:latin typeface="新細明體" panose="02020500000000000000" pitchFamily="18" charset="-120"/>
              </a:rPr>
              <a:t>。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40479" y="-2793"/>
            <a:ext cx="5175253" cy="913007"/>
            <a:chOff x="330589" y="111816"/>
            <a:chExt cx="5175253" cy="913007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xmlns="" id="{272488B4-661D-41C5-A9E4-F969FC328A0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0589" y="268223"/>
              <a:ext cx="678583" cy="670171"/>
              <a:chOff x="2637" y="1399"/>
              <a:chExt cx="484" cy="478"/>
            </a:xfrm>
            <a:solidFill>
              <a:srgbClr val="1FADB1"/>
            </a:solidFill>
          </p:grpSpPr>
          <p:sp>
            <p:nvSpPr>
              <p:cNvPr id="5" name="Freeform 30">
                <a:extLst>
                  <a:ext uri="{FF2B5EF4-FFF2-40B4-BE49-F238E27FC236}">
                    <a16:creationId xmlns:a16="http://schemas.microsoft.com/office/drawing/2014/main" xmlns="" id="{FB8F351A-B981-4B54-BDB9-67FEEE74F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399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Freeform 31">
                <a:extLst>
                  <a:ext uri="{FF2B5EF4-FFF2-40B4-BE49-F238E27FC236}">
                    <a16:creationId xmlns:a16="http://schemas.microsoft.com/office/drawing/2014/main" xmlns="" id="{82E129B2-FB1E-4A33-97BA-0D2BFD027C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7" y="1444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>
                  <a:defRPr/>
                </a:pPr>
                <a:endParaRPr lang="zh-CN" altLang="en-US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68231399-022E-4A29-8A7D-D400A8FF7E86}"/>
                </a:ext>
              </a:extLst>
            </p:cNvPr>
            <p:cNvSpPr txBox="1"/>
            <p:nvPr/>
          </p:nvSpPr>
          <p:spPr>
            <a:xfrm>
              <a:off x="1121950" y="111816"/>
              <a:ext cx="4383892" cy="913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3300" spc="50">
                  <a:solidFill>
                    <a:srgbClr val="BBA35E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</a:defRPr>
              </a:lvl1pPr>
            </a:lstStyle>
            <a:p>
              <a:pPr defTabSz="914377">
                <a:defRPr/>
              </a:pPr>
              <a:r>
                <a:rPr lang="zh-TW" altLang="en-US" sz="5333" b="1" spc="12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環境清潔消毒</a:t>
              </a:r>
              <a:endParaRPr lang="zh-CN" altLang="en-US" sz="5333" b="1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E15070C-E94E-49C2-A871-EFE1412FAB98}"/>
              </a:ext>
            </a:extLst>
          </p:cNvPr>
          <p:cNvSpPr/>
          <p:nvPr/>
        </p:nvSpPr>
        <p:spPr>
          <a:xfrm>
            <a:off x="733245" y="910214"/>
            <a:ext cx="11316162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0990" indent="-380990" algn="just" defTabSz="914377">
              <a:buFont typeface="Arial" pitchFamily="34" charset="0"/>
              <a:buChar char="•"/>
              <a:defRPr/>
            </a:pP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應先以清潔劑或肥皂和清水移出髒污與有機物質，再使用濕抹布及合適的</a:t>
            </a:r>
            <a:r>
              <a:rPr lang="zh-TW" altLang="en-US" sz="2133" spc="120" dirty="0" smtClean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消毒劑</a:t>
            </a:r>
            <a:endParaRPr lang="en-US" altLang="zh-TW" sz="2133" spc="120" dirty="0" smtClean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377">
              <a:defRPr/>
            </a:pP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133" spc="120" dirty="0" smtClean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執行</a:t>
            </a: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環境清消。</a:t>
            </a:r>
          </a:p>
          <a:p>
            <a:pPr marL="380990" indent="-380990" algn="just" defTabSz="914377">
              <a:buFont typeface="Arial" pitchFamily="34" charset="0"/>
              <a:buChar char="•"/>
              <a:defRPr/>
            </a:pP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浴室或馬桶表面消毒應用</a:t>
            </a:r>
            <a:r>
              <a:rPr lang="en-US" altLang="zh-TW" sz="2133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133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2133" spc="120" dirty="0">
                <a:solidFill>
                  <a:srgbClr val="FF0000">
                    <a:alpha val="91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的稀釋漂白水（</a:t>
            </a:r>
            <a:r>
              <a:rPr lang="en-US" altLang="zh-TW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 ppm</a:t>
            </a: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）。室內空氣則</a:t>
            </a:r>
            <a:r>
              <a:rPr lang="zh-TW" altLang="en-US" sz="2133" spc="120" dirty="0" smtClean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需靠</a:t>
            </a:r>
            <a:endParaRPr lang="en-US" altLang="zh-TW" sz="2133" spc="120" dirty="0" smtClean="0">
              <a:solidFill>
                <a:prstClr val="black">
                  <a:lumMod val="85000"/>
                  <a:lumOff val="1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914377">
              <a:defRPr/>
            </a:pP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2133" spc="120" dirty="0" smtClean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良好</a:t>
            </a:r>
            <a:r>
              <a:rPr lang="zh-TW" altLang="en-US" sz="2133" spc="12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的通風以維持空氣清潔</a:t>
            </a:r>
          </a:p>
        </p:txBody>
      </p:sp>
      <p:grpSp>
        <p:nvGrpSpPr>
          <p:cNvPr id="22533" name="Group 56">
            <a:extLst>
              <a:ext uri="{FF2B5EF4-FFF2-40B4-BE49-F238E27FC236}">
                <a16:creationId xmlns:a16="http://schemas.microsoft.com/office/drawing/2014/main" xmlns="" id="{294A62D1-1829-4CCB-A824-27E3F23E19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80701" y="5374218"/>
            <a:ext cx="1479551" cy="1511300"/>
            <a:chOff x="220" y="1544"/>
            <a:chExt cx="1535" cy="1568"/>
          </a:xfrm>
        </p:grpSpPr>
        <p:sp>
          <p:nvSpPr>
            <p:cNvPr id="11" name="Rectangle 57">
              <a:extLst>
                <a:ext uri="{FF2B5EF4-FFF2-40B4-BE49-F238E27FC236}">
                  <a16:creationId xmlns:a16="http://schemas.microsoft.com/office/drawing/2014/main" xmlns="" id="{77F4B4B7-159F-4673-AAD2-D89FF933E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49"/>
              <a:ext cx="1491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Rectangle 58">
              <a:extLst>
                <a:ext uri="{FF2B5EF4-FFF2-40B4-BE49-F238E27FC236}">
                  <a16:creationId xmlns:a16="http://schemas.microsoft.com/office/drawing/2014/main" xmlns="" id="{E2F0B939-09A0-4867-9D89-22CEB1FD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1768"/>
              <a:ext cx="815" cy="1289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xmlns="" id="{F740FAC4-0BCF-4005-87B8-8984D291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Rectangle 60">
              <a:extLst>
                <a:ext uri="{FF2B5EF4-FFF2-40B4-BE49-F238E27FC236}">
                  <a16:creationId xmlns:a16="http://schemas.microsoft.com/office/drawing/2014/main" xmlns="" id="{56694532-2259-43DD-8611-2F81E2794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" y="2780"/>
              <a:ext cx="261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Freeform 61">
              <a:extLst>
                <a:ext uri="{FF2B5EF4-FFF2-40B4-BE49-F238E27FC236}">
                  <a16:creationId xmlns:a16="http://schemas.microsoft.com/office/drawing/2014/main" xmlns="" id="{32120706-D30A-42EB-8741-0D7715E3C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2798"/>
              <a:ext cx="228" cy="259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" name="Rectangle 62">
              <a:extLst>
                <a:ext uri="{FF2B5EF4-FFF2-40B4-BE49-F238E27FC236}">
                  <a16:creationId xmlns:a16="http://schemas.microsoft.com/office/drawing/2014/main" xmlns="" id="{4CCE5080-4B5F-4A3B-975A-F7427664D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xmlns="" id="{AF693743-97AA-44E0-B803-7D00F88CD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083"/>
              <a:ext cx="340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EFEC5ED3-AE8F-4E14-ADF1-C52B2FDA0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2912"/>
              <a:ext cx="7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Rectangle 65">
              <a:extLst>
                <a:ext uri="{FF2B5EF4-FFF2-40B4-BE49-F238E27FC236}">
                  <a16:creationId xmlns:a16="http://schemas.microsoft.com/office/drawing/2014/main" xmlns="" id="{E31ED414-E67A-4301-81EF-7E60D6C50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912"/>
              <a:ext cx="9" cy="48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xmlns="" id="{FE7AB115-CA48-40BC-A6A2-4EBD907FB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xmlns="" id="{41C9ABF2-CD15-4263-917A-7E9AA9365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183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2" name="Rectangle 68">
              <a:extLst>
                <a:ext uri="{FF2B5EF4-FFF2-40B4-BE49-F238E27FC236}">
                  <a16:creationId xmlns:a16="http://schemas.microsoft.com/office/drawing/2014/main" xmlns="" id="{740443DB-6284-4C49-B9E2-006D2104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xmlns="" id="{E0AACDB9-D947-4203-AD4E-91685C6E7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183"/>
              <a:ext cx="152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Rectangle 70">
              <a:extLst>
                <a:ext uri="{FF2B5EF4-FFF2-40B4-BE49-F238E27FC236}">
                  <a16:creationId xmlns:a16="http://schemas.microsoft.com/office/drawing/2014/main" xmlns="" id="{D2A3E090-6948-42F3-A463-1DD022FF9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xmlns="" id="{B9FF530F-BA6C-4938-B234-C5BFDB9CE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183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Rectangle 72">
              <a:extLst>
                <a:ext uri="{FF2B5EF4-FFF2-40B4-BE49-F238E27FC236}">
                  <a16:creationId xmlns:a16="http://schemas.microsoft.com/office/drawing/2014/main" xmlns="" id="{7DE99D1C-39D2-43D0-89C5-5C62B6E45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96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" name="Rectangle 73">
              <a:extLst>
                <a:ext uri="{FF2B5EF4-FFF2-40B4-BE49-F238E27FC236}">
                  <a16:creationId xmlns:a16="http://schemas.microsoft.com/office/drawing/2014/main" xmlns="" id="{4BF3CEFC-DF20-411F-8923-60B7CF10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387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8" name="Rectangle 74">
              <a:extLst>
                <a:ext uri="{FF2B5EF4-FFF2-40B4-BE49-F238E27FC236}">
                  <a16:creationId xmlns:a16="http://schemas.microsoft.com/office/drawing/2014/main" xmlns="" id="{CDE8D009-64E5-4D95-A273-F900EE469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xmlns="" id="{D4B3F688-FC01-4529-80A8-76ADEBD48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" name="Rectangle 76">
              <a:extLst>
                <a:ext uri="{FF2B5EF4-FFF2-40B4-BE49-F238E27FC236}">
                  <a16:creationId xmlns:a16="http://schemas.microsoft.com/office/drawing/2014/main" xmlns="" id="{48EB51E2-54A2-4CD8-BAE9-75B3329D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xmlns="" id="{7B878E21-85CA-408C-91F4-36DF3990B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1862"/>
              <a:ext cx="152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2" name="Rectangle 78">
              <a:extLst>
                <a:ext uri="{FF2B5EF4-FFF2-40B4-BE49-F238E27FC236}">
                  <a16:creationId xmlns:a16="http://schemas.microsoft.com/office/drawing/2014/main" xmlns="" id="{A11C763D-A47F-49BE-A1F9-897A9AF5C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xmlns="" id="{B19B5EE5-A632-4615-B0FE-108FA0B8F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Rectangle 80">
              <a:extLst>
                <a:ext uri="{FF2B5EF4-FFF2-40B4-BE49-F238E27FC236}">
                  <a16:creationId xmlns:a16="http://schemas.microsoft.com/office/drawing/2014/main" xmlns="" id="{66158A85-1956-41E6-B572-751415DB8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73"/>
              <a:ext cx="815" cy="20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5" name="Rectangle 81">
              <a:extLst>
                <a:ext uri="{FF2B5EF4-FFF2-40B4-BE49-F238E27FC236}">
                  <a16:creationId xmlns:a16="http://schemas.microsoft.com/office/drawing/2014/main" xmlns="" id="{FF61950E-0009-411C-8E15-CA13E2515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067"/>
              <a:ext cx="815" cy="18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6" name="Rectangle 82">
              <a:extLst>
                <a:ext uri="{FF2B5EF4-FFF2-40B4-BE49-F238E27FC236}">
                  <a16:creationId xmlns:a16="http://schemas.microsoft.com/office/drawing/2014/main" xmlns="" id="{455A0C1F-C708-46CE-B869-2DCFB173D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7" name="Freeform 83">
              <a:extLst>
                <a:ext uri="{FF2B5EF4-FFF2-40B4-BE49-F238E27FC236}">
                  <a16:creationId xmlns:a16="http://schemas.microsoft.com/office/drawing/2014/main" xmlns="" id="{8000AE90-7F85-4A2B-99F0-719CBA88D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" y="2508"/>
              <a:ext cx="149" cy="145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Rectangle 84">
              <a:extLst>
                <a:ext uri="{FF2B5EF4-FFF2-40B4-BE49-F238E27FC236}">
                  <a16:creationId xmlns:a16="http://schemas.microsoft.com/office/drawing/2014/main" xmlns="" id="{3B2CD410-F918-4A6D-8491-3227C1232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493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xmlns="" id="{585EDC10-1EB2-466C-8EE2-C2FB03F9F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2508"/>
              <a:ext cx="152" cy="145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0" name="Rectangle 86">
              <a:extLst>
                <a:ext uri="{FF2B5EF4-FFF2-40B4-BE49-F238E27FC236}">
                  <a16:creationId xmlns:a16="http://schemas.microsoft.com/office/drawing/2014/main" xmlns="" id="{116ACA87-9D0C-4465-A5B8-9F367537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493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1" name="Freeform 87">
              <a:extLst>
                <a:ext uri="{FF2B5EF4-FFF2-40B4-BE49-F238E27FC236}">
                  <a16:creationId xmlns:a16="http://schemas.microsoft.com/office/drawing/2014/main" xmlns="" id="{FFB3593D-5EA7-4246-AE30-7B02B5AEC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" y="2508"/>
              <a:ext cx="147" cy="145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Rectangle 88">
              <a:extLst>
                <a:ext uri="{FF2B5EF4-FFF2-40B4-BE49-F238E27FC236}">
                  <a16:creationId xmlns:a16="http://schemas.microsoft.com/office/drawing/2014/main" xmlns="" id="{4803E62D-F463-4F34-ABC6-27B24D83D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9"/>
              <a:ext cx="815" cy="18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xmlns="" id="{A48EF86C-4BDF-4BB0-8D3C-35CCC5697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2710"/>
              <a:ext cx="815" cy="20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Rectangle 90">
              <a:extLst>
                <a:ext uri="{FF2B5EF4-FFF2-40B4-BE49-F238E27FC236}">
                  <a16:creationId xmlns:a16="http://schemas.microsoft.com/office/drawing/2014/main" xmlns="" id="{C3EB5097-B8B3-4B27-868F-C035C7D2F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Freeform 91">
              <a:extLst>
                <a:ext uri="{FF2B5EF4-FFF2-40B4-BE49-F238E27FC236}">
                  <a16:creationId xmlns:a16="http://schemas.microsoft.com/office/drawing/2014/main" xmlns="" id="{05F1FA23-B025-46A7-BDE1-253819FC2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144"/>
              <a:ext cx="149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Rectangle 92">
              <a:extLst>
                <a:ext uri="{FF2B5EF4-FFF2-40B4-BE49-F238E27FC236}">
                  <a16:creationId xmlns:a16="http://schemas.microsoft.com/office/drawing/2014/main" xmlns="" id="{82C19FD1-CF1E-4EAC-9E10-972BD8274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130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Freeform 93">
              <a:extLst>
                <a:ext uri="{FF2B5EF4-FFF2-40B4-BE49-F238E27FC236}">
                  <a16:creationId xmlns:a16="http://schemas.microsoft.com/office/drawing/2014/main" xmlns="" id="{23F895D2-772D-4F47-A373-BC7D78AFD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Rectangle 94">
              <a:extLst>
                <a:ext uri="{FF2B5EF4-FFF2-40B4-BE49-F238E27FC236}">
                  <a16:creationId xmlns:a16="http://schemas.microsoft.com/office/drawing/2014/main" xmlns="" id="{310653F3-51BA-4FE6-BC90-ACF92B27B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Freeform 95">
              <a:extLst>
                <a:ext uri="{FF2B5EF4-FFF2-40B4-BE49-F238E27FC236}">
                  <a16:creationId xmlns:a16="http://schemas.microsoft.com/office/drawing/2014/main" xmlns="" id="{5629CD4A-32D4-4063-A527-7C1E0B030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418"/>
              <a:ext cx="149" cy="152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Rectangle 96">
              <a:extLst>
                <a:ext uri="{FF2B5EF4-FFF2-40B4-BE49-F238E27FC236}">
                  <a16:creationId xmlns:a16="http://schemas.microsoft.com/office/drawing/2014/main" xmlns="" id="{77655F0E-CE09-41D7-83D5-70CD3513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405"/>
              <a:ext cx="176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Freeform 97">
              <a:extLst>
                <a:ext uri="{FF2B5EF4-FFF2-40B4-BE49-F238E27FC236}">
                  <a16:creationId xmlns:a16="http://schemas.microsoft.com/office/drawing/2014/main" xmlns="" id="{6CC1DDEF-C08B-4495-A468-5CA806183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418"/>
              <a:ext cx="149" cy="152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Rectangle 98">
              <a:extLst>
                <a:ext uri="{FF2B5EF4-FFF2-40B4-BE49-F238E27FC236}">
                  <a16:creationId xmlns:a16="http://schemas.microsoft.com/office/drawing/2014/main" xmlns="" id="{2ADC6622-1B48-4C3B-A6DE-790F3136E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679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Freeform 99">
              <a:extLst>
                <a:ext uri="{FF2B5EF4-FFF2-40B4-BE49-F238E27FC236}">
                  <a16:creationId xmlns:a16="http://schemas.microsoft.com/office/drawing/2014/main" xmlns="" id="{D776F022-22D2-4AF2-8F8E-ECEAD843F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2695"/>
              <a:ext cx="149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Rectangle 100">
              <a:extLst>
                <a:ext uri="{FF2B5EF4-FFF2-40B4-BE49-F238E27FC236}">
                  <a16:creationId xmlns:a16="http://schemas.microsoft.com/office/drawing/2014/main" xmlns="" id="{D63B04A0-8452-414D-BCAE-F18D690A0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2679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5" name="Freeform 101">
              <a:extLst>
                <a:ext uri="{FF2B5EF4-FFF2-40B4-BE49-F238E27FC236}">
                  <a16:creationId xmlns:a16="http://schemas.microsoft.com/office/drawing/2014/main" xmlns="" id="{93AE5389-993A-45CA-9B97-34DADD42A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" y="2695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6" name="Rectangle 102">
              <a:extLst>
                <a:ext uri="{FF2B5EF4-FFF2-40B4-BE49-F238E27FC236}">
                  <a16:creationId xmlns:a16="http://schemas.microsoft.com/office/drawing/2014/main" xmlns="" id="{E8D274CC-C883-484F-BC1D-3A5A3E88F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544"/>
              <a:ext cx="290" cy="224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7" name="Freeform 103">
              <a:extLst>
                <a:ext uri="{FF2B5EF4-FFF2-40B4-BE49-F238E27FC236}">
                  <a16:creationId xmlns:a16="http://schemas.microsoft.com/office/drawing/2014/main" xmlns="" id="{7E72AA44-AFED-4681-902C-C8B140BE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22534" name="圖片 7">
            <a:extLst>
              <a:ext uri="{FF2B5EF4-FFF2-40B4-BE49-F238E27FC236}">
                <a16:creationId xmlns:a16="http://schemas.microsoft.com/office/drawing/2014/main" xmlns="" id="{A532096C-04F6-4A3A-9C63-4BB0140C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>
            <a:fillRect/>
          </a:stretch>
        </p:blipFill>
        <p:spPr bwMode="auto">
          <a:xfrm>
            <a:off x="1310975" y="2386126"/>
            <a:ext cx="9149910" cy="44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47">
            <a:extLst>
              <a:ext uri="{FF2B5EF4-FFF2-40B4-BE49-F238E27FC236}">
                <a16:creationId xmlns:a16="http://schemas.microsoft.com/office/drawing/2014/main" xmlns="" id="{5C0E19F0-0D55-4FEC-A27B-C82BB9F90E32}"/>
              </a:ext>
            </a:extLst>
          </p:cNvPr>
          <p:cNvSpPr>
            <a:spLocks noEditPoints="1"/>
          </p:cNvSpPr>
          <p:nvPr/>
        </p:nvSpPr>
        <p:spPr bwMode="auto">
          <a:xfrm rot="5716826">
            <a:off x="1321859" y="2659592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xmlns="" id="{BB4DF63F-BDF7-4630-94D1-6AFA2A6FA57B}"/>
              </a:ext>
            </a:extLst>
          </p:cNvPr>
          <p:cNvGrpSpPr>
            <a:grpSpLocks noChangeAspect="1"/>
          </p:cNvGrpSpPr>
          <p:nvPr/>
        </p:nvGrpSpPr>
        <p:grpSpPr bwMode="auto">
          <a:xfrm rot="14707392">
            <a:off x="3002413" y="4564233"/>
            <a:ext cx="472247" cy="466392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xmlns="" id="{3E048A69-5610-43B2-9200-CCD6324E1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xmlns="" id="{9D06107F-02E5-49D5-99CF-933EB1D12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Group 40">
            <a:extLst>
              <a:ext uri="{FF2B5EF4-FFF2-40B4-BE49-F238E27FC236}">
                <a16:creationId xmlns:a16="http://schemas.microsoft.com/office/drawing/2014/main" xmlns="" id="{19296E66-8F4F-45A2-B58C-658D8F676848}"/>
              </a:ext>
            </a:extLst>
          </p:cNvPr>
          <p:cNvGrpSpPr>
            <a:grpSpLocks noChangeAspect="1"/>
          </p:cNvGrpSpPr>
          <p:nvPr/>
        </p:nvGrpSpPr>
        <p:grpSpPr bwMode="auto">
          <a:xfrm rot="1375787">
            <a:off x="540842" y="3805985"/>
            <a:ext cx="538420" cy="403300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xmlns="" id="{BF12FED5-E711-4FA1-BB63-50692A69F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xmlns="" id="{E35D0740-3EB8-4066-A30D-349EE0B8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xmlns="" id="{5CA25808-5737-4F98-BC01-238750AE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12" name="Freeform 47">
            <a:extLst>
              <a:ext uri="{FF2B5EF4-FFF2-40B4-BE49-F238E27FC236}">
                <a16:creationId xmlns:a16="http://schemas.microsoft.com/office/drawing/2014/main" xmlns="" id="{EEFE61BC-AEF2-4C2C-A93A-F78753F85C88}"/>
              </a:ext>
            </a:extLst>
          </p:cNvPr>
          <p:cNvSpPr>
            <a:spLocks noEditPoints="1"/>
          </p:cNvSpPr>
          <p:nvPr/>
        </p:nvSpPr>
        <p:spPr bwMode="auto">
          <a:xfrm>
            <a:off x="1102784" y="5156200"/>
            <a:ext cx="575733" cy="577851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32" name="Group 29">
            <a:extLst>
              <a:ext uri="{FF2B5EF4-FFF2-40B4-BE49-F238E27FC236}">
                <a16:creationId xmlns:a16="http://schemas.microsoft.com/office/drawing/2014/main" xmlns="" id="{C6848D4B-29D8-40AE-8577-B7E84C785C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589" y="156727"/>
            <a:ext cx="678583" cy="670171"/>
            <a:chOff x="2637" y="1381"/>
            <a:chExt cx="484" cy="478"/>
          </a:xfrm>
          <a:solidFill>
            <a:srgbClr val="1FADB1"/>
          </a:solidFill>
        </p:grpSpPr>
        <p:sp>
          <p:nvSpPr>
            <p:cNvPr id="133" name="Freeform 30">
              <a:extLst>
                <a:ext uri="{FF2B5EF4-FFF2-40B4-BE49-F238E27FC236}">
                  <a16:creationId xmlns:a16="http://schemas.microsoft.com/office/drawing/2014/main" xmlns="" id="{305B23A9-AB95-41F7-80F7-372750AF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xmlns="" id="{D3854BDB-FE4A-4A90-B1BD-B0C551B61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3559" name="文字方塊 2">
            <a:extLst>
              <a:ext uri="{FF2B5EF4-FFF2-40B4-BE49-F238E27FC236}">
                <a16:creationId xmlns:a16="http://schemas.microsoft.com/office/drawing/2014/main" xmlns="" id="{050807C5-CF03-4D91-8DEF-3FF127AA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1" y="1509185"/>
            <a:ext cx="6866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prstClr val="black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11775" r="3264" b="1074"/>
          <a:stretch/>
        </p:blipFill>
        <p:spPr>
          <a:xfrm>
            <a:off x="1295533" y="1190846"/>
            <a:ext cx="9733534" cy="571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文字方塊 16"/>
          <p:cNvSpPr txBox="1"/>
          <p:nvPr/>
        </p:nvSpPr>
        <p:spPr>
          <a:xfrm>
            <a:off x="1609725" y="427749"/>
            <a:ext cx="909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02784" y="503732"/>
            <a:ext cx="10741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hlinkClick r:id="rId3"/>
              </a:rPr>
              <a:t>在家防疫也要運動 </a:t>
            </a:r>
            <a:r>
              <a:rPr lang="zh-TW" altLang="en-US" sz="2800" b="1" dirty="0" smtClean="0">
                <a:hlinkClick r:id="rId3"/>
              </a:rPr>
              <a:t>  陪</a:t>
            </a:r>
            <a:r>
              <a:rPr lang="zh-TW" altLang="en-US" sz="2800" b="1" dirty="0">
                <a:hlinkClick r:id="rId3"/>
              </a:rPr>
              <a:t>長輩做簡單的健康操 養成規律運動的好習慣</a:t>
            </a:r>
            <a:endParaRPr lang="zh-TW" altLang="en-US" sz="2800" b="1" dirty="0"/>
          </a:p>
          <a:p>
            <a:endParaRPr lang="zh-TW" altLang="en-US" sz="2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30409B7-8248-420D-976E-33433BAF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5955"/>
            <a:ext cx="12191999" cy="905522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安全方面：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F17B46C-B1C0-46FF-AB41-5EA91AB1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3215"/>
            <a:ext cx="12192000" cy="44771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7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從事</a:t>
            </a:r>
            <a:r>
              <a:rPr lang="zh-TW" altLang="en-US" sz="7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活動時，首先應</a:t>
            </a:r>
            <a:r>
              <a:rPr lang="zh-TW" altLang="en-US" sz="7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熟悉</a:t>
            </a:r>
            <a:r>
              <a:rPr lang="zh-TW" altLang="en-US" sz="7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逃生路線</a:t>
            </a:r>
            <a:r>
              <a:rPr lang="zh-TW" altLang="en-US" sz="7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7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逃生設備</a:t>
            </a:r>
            <a:r>
              <a:rPr lang="zh-TW" altLang="en-US" sz="7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7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7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sz="7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涉足不正當場所</a:t>
            </a:r>
            <a:r>
              <a:rPr lang="zh-TW" altLang="en-US" sz="7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，以免</a:t>
            </a:r>
            <a:r>
              <a:rPr lang="zh-TW" altLang="en-US" sz="77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產生人身</a:t>
            </a:r>
            <a:r>
              <a:rPr lang="zh-TW" altLang="en-US" sz="7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安全問題。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60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1A0F88-A55F-4C1C-9CEB-3CE4EF78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7956"/>
            <a:ext cx="12191999" cy="8966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戶外活動方面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B9C3D30-DC9E-458C-BDEC-25D25560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0396"/>
            <a:ext cx="12192000" cy="5227604"/>
          </a:xfrm>
        </p:spPr>
        <p:txBody>
          <a:bodyPr>
            <a:noAutofit/>
          </a:bodyPr>
          <a:lstStyle/>
          <a:p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暑假期間學生從事各類戶外活動</a:t>
            </a:r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endParaRPr lang="en-US" altLang="zh-TW" sz="4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天候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變化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熟悉地形環境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４</a:t>
            </a: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」：</a:t>
            </a:r>
            <a:endParaRPr lang="en-US" altLang="zh-TW" sz="4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逞強。 </a:t>
            </a:r>
            <a:endParaRPr lang="en-US" altLang="zh-TW" sz="4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去危險水域。</a:t>
            </a:r>
            <a:endParaRPr lang="en-US" altLang="zh-TW" sz="4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氣候不佳，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從事戶外活動。 </a:t>
            </a:r>
            <a:endParaRPr lang="en-US" altLang="zh-TW" sz="4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en-US" sz="4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在無防雷設施的建築物內避雨。</a:t>
            </a:r>
          </a:p>
        </p:txBody>
      </p:sp>
    </p:spTree>
    <p:extLst>
      <p:ext uri="{BB962C8B-B14F-4D97-AF65-F5344CB8AC3E}">
        <p14:creationId xmlns:p14="http://schemas.microsoft.com/office/powerpoint/2010/main" val="30236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2BA4EDF-C63A-47C9-821D-80CC1B69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810"/>
            <a:ext cx="12192000" cy="12930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交通安全方面：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C079C9D-39EA-4F4D-9525-65B84A0E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4899"/>
            <a:ext cx="12192000" cy="51931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切實遵守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５大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守則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熟悉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路權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、遵守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看得見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您，您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看得見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我，交通才會安全。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安全空間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不做沒有絕對安全把握的交通行為。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他用路觀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不做妨礙他人安全與方便的交通行為。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防衛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兼顧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的安全用路行為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不做事故的製造者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也不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成為無辜的事故受害者。</a:t>
            </a:r>
          </a:p>
        </p:txBody>
      </p:sp>
    </p:spTree>
    <p:extLst>
      <p:ext uri="{BB962C8B-B14F-4D97-AF65-F5344CB8AC3E}">
        <p14:creationId xmlns:p14="http://schemas.microsoft.com/office/powerpoint/2010/main" val="40751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240D69F-75DB-4A2A-B929-CDF8987A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635"/>
            <a:ext cx="12191999" cy="12930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居住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安全方面：</a:t>
            </a:r>
            <a:endParaRPr lang="zh-TW" altLang="en-US" sz="6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DF71FC5-AB1C-4348-AEDC-0471222F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1386"/>
            <a:ext cx="12192000" cy="527936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居家防火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用電安全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之重要性，遇火災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時勿慌張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大聲呼叫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通知周邊人員自身所在位置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避難，切勿躲在衣櫥或床鋪下等不易發現場所。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點火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器具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玩具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，不可把玩，並了解玩火恐引起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火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災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及傷亡。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打火機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及點火槍等點火器具之放置場所，應予上鎖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了解家中的避難逃生路線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，以建立危機意識並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維護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居家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安全。</a:t>
            </a:r>
          </a:p>
        </p:txBody>
      </p:sp>
    </p:spTree>
    <p:extLst>
      <p:ext uri="{BB962C8B-B14F-4D97-AF65-F5344CB8AC3E}">
        <p14:creationId xmlns:p14="http://schemas.microsoft.com/office/powerpoint/2010/main" val="27596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機雲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710</TotalTime>
  <Words>769</Words>
  <Application>Microsoft Office PowerPoint</Application>
  <PresentationFormat>自訂</PresentationFormat>
  <Paragraphs>75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飛機雲</vt:lpstr>
      <vt:lpstr>   暑假生活     注意事項及宣導</vt:lpstr>
      <vt:lpstr>PowerPoint 簡報</vt:lpstr>
      <vt:lpstr>PowerPoint 簡報</vt:lpstr>
      <vt:lpstr>PowerPoint 簡報</vt:lpstr>
      <vt:lpstr>PowerPoint 簡報</vt:lpstr>
      <vt:lpstr>活動安全方面：</vt:lpstr>
      <vt:lpstr>戶外活動方面</vt:lpstr>
      <vt:lpstr>交通安全方面：</vt:lpstr>
      <vt:lpstr>居住安全方面：</vt:lpstr>
      <vt:lpstr>      校園及人身安全方面：</vt:lpstr>
      <vt:lpstr>PowerPoint 簡報</vt:lpstr>
      <vt:lpstr>PowerPoint 簡報</vt:lpstr>
      <vt:lpstr>PowerPoint 簡報</vt:lpstr>
      <vt:lpstr>PowerPoint 簡報</vt:lpstr>
      <vt:lpstr>PowerPoint 簡報</vt:lpstr>
      <vt:lpstr>學生發生意外事件之通報與聯繫管道：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109學年寒假生活            注意事項及宣導</dc:title>
  <dc:creator>竣傑 胡</dc:creator>
  <cp:lastModifiedBy>USER</cp:lastModifiedBy>
  <cp:revision>75</cp:revision>
  <cp:lastPrinted>2021-07-01T05:07:53Z</cp:lastPrinted>
  <dcterms:created xsi:type="dcterms:W3CDTF">2021-01-19T14:54:29Z</dcterms:created>
  <dcterms:modified xsi:type="dcterms:W3CDTF">2021-07-01T05:52:11Z</dcterms:modified>
</cp:coreProperties>
</file>