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handoutMasterIdLst>
    <p:handoutMasterId r:id="rId25"/>
  </p:handoutMasterIdLst>
  <p:sldIdLst>
    <p:sldId id="256" r:id="rId2"/>
    <p:sldId id="257" r:id="rId3"/>
    <p:sldId id="261" r:id="rId4"/>
    <p:sldId id="266" r:id="rId5"/>
    <p:sldId id="262" r:id="rId6"/>
    <p:sldId id="267" r:id="rId7"/>
    <p:sldId id="272" r:id="rId8"/>
    <p:sldId id="275" r:id="rId9"/>
    <p:sldId id="276" r:id="rId10"/>
    <p:sldId id="269" r:id="rId11"/>
    <p:sldId id="270" r:id="rId12"/>
    <p:sldId id="273" r:id="rId13"/>
    <p:sldId id="274" r:id="rId14"/>
    <p:sldId id="263" r:id="rId15"/>
    <p:sldId id="271" r:id="rId16"/>
    <p:sldId id="277" r:id="rId17"/>
    <p:sldId id="278" r:id="rId18"/>
    <p:sldId id="280" r:id="rId19"/>
    <p:sldId id="279" r:id="rId20"/>
    <p:sldId id="258" r:id="rId21"/>
    <p:sldId id="259" r:id="rId22"/>
    <p:sldId id="281" r:id="rId2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810" y="-2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51375FF-4160-45D9-ADE6-C50A0373CCE7}" type="datetimeFigureOut">
              <a:rPr lang="zh-TW" altLang="en-US" smtClean="0"/>
              <a:pPr/>
              <a:t>2017/5/7</a:t>
            </a:fld>
            <a:endParaRPr lang="zh-TW" altLang="en-US"/>
          </a:p>
        </p:txBody>
      </p:sp>
      <p:sp>
        <p:nvSpPr>
          <p:cNvPr id="4" name="頁尾版面配置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91D1320-CAB2-4D83-8531-B2711F2E0462}" type="slidenum">
              <a:rPr lang="zh-TW" altLang="en-US" smtClean="0"/>
              <a:pPr/>
              <a:t>‹#›</a:t>
            </a:fld>
            <a:endParaRPr lang="zh-TW" altLang="en-US"/>
          </a:p>
        </p:txBody>
      </p:sp>
    </p:spTree>
    <p:extLst>
      <p:ext uri="{BB962C8B-B14F-4D97-AF65-F5344CB8AC3E}">
        <p14:creationId xmlns:p14="http://schemas.microsoft.com/office/powerpoint/2010/main" val="8053820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929012-6732-4DF2-979E-C570B422E746}" type="datetimeFigureOut">
              <a:rPr lang="zh-TW" altLang="en-US" smtClean="0"/>
              <a:pPr/>
              <a:t>2017/5/7</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8E8691-4CFE-453C-84DF-EC28E47B17E5}" type="slidenum">
              <a:rPr lang="zh-TW" altLang="en-US" smtClean="0"/>
              <a:pPr/>
              <a:t>‹#›</a:t>
            </a:fld>
            <a:endParaRPr lang="zh-TW" altLang="en-US"/>
          </a:p>
        </p:txBody>
      </p:sp>
    </p:spTree>
    <p:extLst>
      <p:ext uri="{BB962C8B-B14F-4D97-AF65-F5344CB8AC3E}">
        <p14:creationId xmlns:p14="http://schemas.microsoft.com/office/powerpoint/2010/main" val="183325241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548E8691-4CFE-453C-84DF-EC28E47B17E5}" type="slidenum">
              <a:rPr lang="zh-TW" altLang="en-US" smtClean="0"/>
              <a:pPr/>
              <a:t>2</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7263E72C-F45C-48FA-B4BF-D1D7A5E2A02B}" type="datetime1">
              <a:rPr lang="zh-TW" altLang="en-US" smtClean="0"/>
              <a:pPr/>
              <a:t>2017/5/7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1707097-7FDB-4D17-AAAB-4800B77FA121}"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1BF79766-846D-440A-8A95-E423B453561D}" type="datetime1">
              <a:rPr lang="zh-TW" altLang="en-US" smtClean="0"/>
              <a:pPr/>
              <a:t>2017/5/7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1707097-7FDB-4D17-AAAB-4800B77FA121}"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1D19EEB3-633E-43D5-A325-D3A36D011692}" type="datetime1">
              <a:rPr lang="zh-TW" altLang="en-US" smtClean="0"/>
              <a:pPr/>
              <a:t>2017/5/7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1707097-7FDB-4D17-AAAB-4800B77FA121}"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DCD30A41-DB49-4F9E-B0AA-EE443EF51FEA}" type="datetime1">
              <a:rPr lang="zh-TW" altLang="en-US" smtClean="0"/>
              <a:pPr/>
              <a:t>2017/5/7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1707097-7FDB-4D17-AAAB-4800B77FA121}"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7EB145C7-6D56-4141-A760-A7F31A6CE4F1}" type="datetime1">
              <a:rPr lang="zh-TW" altLang="en-US" smtClean="0"/>
              <a:pPr/>
              <a:t>2017/5/7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1707097-7FDB-4D17-AAAB-4800B77FA121}"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D104267C-87A1-435A-BD3C-A6434343E9EF}" type="datetime1">
              <a:rPr lang="zh-TW" altLang="en-US" smtClean="0"/>
              <a:pPr/>
              <a:t>2017/5/7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51707097-7FDB-4D17-AAAB-4800B77FA121}"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363E1994-466A-4358-8448-D55AAF452958}" type="datetime1">
              <a:rPr lang="zh-TW" altLang="en-US" smtClean="0"/>
              <a:pPr/>
              <a:t>2017/5/7</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51707097-7FDB-4D17-AAAB-4800B77FA121}"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C61CCC37-430B-42AE-AA2D-9A51300E7E6F}" type="datetime1">
              <a:rPr lang="zh-TW" altLang="en-US" smtClean="0"/>
              <a:pPr/>
              <a:t>2017/5/7</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51707097-7FDB-4D17-AAAB-4800B77FA121}"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F2CFB15-C242-4BBD-88F9-CF1B7E885271}" type="datetime1">
              <a:rPr lang="zh-TW" altLang="en-US" smtClean="0"/>
              <a:pPr/>
              <a:t>2017/5/7</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51707097-7FDB-4D17-AAAB-4800B77FA121}"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D9CEDE1A-CED3-435A-9D6A-7DA75C7A1F71}" type="datetime1">
              <a:rPr lang="zh-TW" altLang="en-US" smtClean="0"/>
              <a:pPr/>
              <a:t>2017/5/7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51707097-7FDB-4D17-AAAB-4800B77FA121}"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E8638F64-3388-407D-B3C0-D02EE685646B}" type="datetime1">
              <a:rPr lang="zh-TW" altLang="en-US" smtClean="0"/>
              <a:pPr/>
              <a:t>2017/5/7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51707097-7FDB-4D17-AAAB-4800B77FA121}"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198676-F6F7-4C5B-BB7A-DC854C1679C2}" type="datetime1">
              <a:rPr lang="zh-TW" altLang="en-US" smtClean="0"/>
              <a:pPr/>
              <a:t>2017/5/7</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707097-7FDB-4D17-AAAB-4800B77FA121}"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2-1&#20840;&#26657;&#24180;&#32026;&#23416;&#32722;&#31680;&#25976;&#32317;&#34920;.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548680"/>
            <a:ext cx="7772400" cy="2952328"/>
          </a:xfrm>
        </p:spPr>
        <p:txBody>
          <a:bodyPr>
            <a:noAutofit/>
          </a:bodyPr>
          <a:lstStyle/>
          <a:p>
            <a:pPr>
              <a:lnSpc>
                <a:spcPts val="7000"/>
              </a:lnSpc>
            </a:pPr>
            <a:r>
              <a:rPr lang="en-US" altLang="zh-TW" dirty="0" smtClean="0">
                <a:latin typeface="標楷體" pitchFamily="65" charset="-120"/>
                <a:ea typeface="標楷體" pitchFamily="65" charset="-120"/>
              </a:rPr>
              <a:t>106</a:t>
            </a:r>
            <a:r>
              <a:rPr lang="zh-TW" altLang="en-US" dirty="0" smtClean="0">
                <a:latin typeface="標楷體" pitchFamily="65" charset="-120"/>
                <a:ea typeface="標楷體" pitchFamily="65" charset="-120"/>
              </a:rPr>
              <a:t>學年度課程計畫填寫說明</a:t>
            </a:r>
            <a:endParaRPr lang="zh-TW" altLang="en-US" dirty="0">
              <a:latin typeface="標楷體" pitchFamily="65" charset="-120"/>
              <a:ea typeface="標楷體" pitchFamily="65" charset="-120"/>
            </a:endParaRPr>
          </a:p>
        </p:txBody>
      </p:sp>
      <p:sp>
        <p:nvSpPr>
          <p:cNvPr id="3" name="副標題 2"/>
          <p:cNvSpPr>
            <a:spLocks noGrp="1"/>
          </p:cNvSpPr>
          <p:nvPr>
            <p:ph type="subTitle" idx="1"/>
          </p:nvPr>
        </p:nvSpPr>
        <p:spPr>
          <a:xfrm>
            <a:off x="1547664" y="3717032"/>
            <a:ext cx="6336704" cy="2808312"/>
          </a:xfrm>
        </p:spPr>
        <p:txBody>
          <a:bodyPr>
            <a:noAutofit/>
          </a:bodyPr>
          <a:lstStyle/>
          <a:p>
            <a:pPr algn="l"/>
            <a:r>
              <a:rPr lang="zh-TW" altLang="zh-TW" sz="3600" dirty="0" smtClean="0">
                <a:solidFill>
                  <a:schemeClr val="tx1"/>
                </a:solidFill>
                <a:latin typeface="標楷體" pitchFamily="65" charset="-120"/>
                <a:ea typeface="標楷體" pitchFamily="65" charset="-120"/>
              </a:rPr>
              <a:t>時間</a:t>
            </a:r>
            <a:r>
              <a:rPr lang="zh-TW" altLang="zh-TW" sz="3600" dirty="0">
                <a:solidFill>
                  <a:schemeClr val="tx1"/>
                </a:solidFill>
                <a:latin typeface="標楷體" pitchFamily="65" charset="-120"/>
                <a:ea typeface="標楷體" pitchFamily="65" charset="-120"/>
              </a:rPr>
              <a:t>：</a:t>
            </a:r>
            <a:r>
              <a:rPr lang="en-US" altLang="zh-TW" sz="3600" dirty="0">
                <a:solidFill>
                  <a:schemeClr val="tx1"/>
                </a:solidFill>
                <a:latin typeface="標楷體" pitchFamily="65" charset="-120"/>
                <a:ea typeface="標楷體" pitchFamily="65" charset="-120"/>
              </a:rPr>
              <a:t>106</a:t>
            </a:r>
            <a:r>
              <a:rPr lang="zh-TW" altLang="zh-TW" sz="3600" dirty="0">
                <a:solidFill>
                  <a:schemeClr val="tx1"/>
                </a:solidFill>
                <a:latin typeface="標楷體" pitchFamily="65" charset="-120"/>
                <a:ea typeface="標楷體" pitchFamily="65" charset="-120"/>
              </a:rPr>
              <a:t>年</a:t>
            </a:r>
            <a:r>
              <a:rPr lang="en-US" altLang="zh-TW" sz="3600" dirty="0">
                <a:solidFill>
                  <a:schemeClr val="tx1"/>
                </a:solidFill>
                <a:latin typeface="標楷體" pitchFamily="65" charset="-120"/>
                <a:ea typeface="標楷體" pitchFamily="65" charset="-120"/>
              </a:rPr>
              <a:t>5</a:t>
            </a:r>
            <a:r>
              <a:rPr lang="zh-TW" altLang="zh-TW" sz="3600" dirty="0" smtClean="0">
                <a:solidFill>
                  <a:schemeClr val="tx1"/>
                </a:solidFill>
                <a:latin typeface="標楷體" pitchFamily="65" charset="-120"/>
                <a:ea typeface="標楷體" pitchFamily="65" charset="-120"/>
              </a:rPr>
              <a:t>月</a:t>
            </a:r>
            <a:r>
              <a:rPr lang="en-US" altLang="zh-TW" sz="3600" dirty="0" smtClean="0">
                <a:solidFill>
                  <a:schemeClr val="tx1"/>
                </a:solidFill>
                <a:latin typeface="標楷體" pitchFamily="65" charset="-120"/>
                <a:ea typeface="標楷體" pitchFamily="65" charset="-120"/>
              </a:rPr>
              <a:t>8</a:t>
            </a:r>
            <a:r>
              <a:rPr lang="zh-TW" altLang="zh-TW" sz="3600" dirty="0" smtClean="0">
                <a:solidFill>
                  <a:schemeClr val="tx1"/>
                </a:solidFill>
                <a:latin typeface="標楷體" pitchFamily="65" charset="-120"/>
                <a:ea typeface="標楷體" pitchFamily="65" charset="-120"/>
              </a:rPr>
              <a:t>日</a:t>
            </a:r>
            <a:r>
              <a:rPr lang="zh-TW" altLang="zh-TW" sz="3600" dirty="0">
                <a:solidFill>
                  <a:schemeClr val="tx1"/>
                </a:solidFill>
                <a:latin typeface="標楷體" pitchFamily="65" charset="-120"/>
                <a:ea typeface="標楷體" pitchFamily="65" charset="-120"/>
              </a:rPr>
              <a:t>（</a:t>
            </a:r>
            <a:r>
              <a:rPr lang="zh-TW" altLang="zh-TW" sz="3600" dirty="0" smtClean="0">
                <a:solidFill>
                  <a:schemeClr val="tx1"/>
                </a:solidFill>
                <a:latin typeface="標楷體" pitchFamily="65" charset="-120"/>
                <a:ea typeface="標楷體" pitchFamily="65" charset="-120"/>
              </a:rPr>
              <a:t>星期</a:t>
            </a:r>
            <a:r>
              <a:rPr lang="zh-TW" altLang="en-US" sz="3600" dirty="0" smtClean="0">
                <a:solidFill>
                  <a:schemeClr val="tx1"/>
                </a:solidFill>
                <a:latin typeface="標楷體" pitchFamily="65" charset="-120"/>
                <a:ea typeface="標楷體" pitchFamily="65" charset="-120"/>
              </a:rPr>
              <a:t>一</a:t>
            </a:r>
            <a:r>
              <a:rPr lang="zh-TW" altLang="zh-TW" sz="3600" dirty="0" smtClean="0">
                <a:solidFill>
                  <a:schemeClr val="tx1"/>
                </a:solidFill>
                <a:latin typeface="標楷體" pitchFamily="65" charset="-120"/>
                <a:ea typeface="標楷體" pitchFamily="65" charset="-120"/>
              </a:rPr>
              <a:t>）</a:t>
            </a:r>
            <a:r>
              <a:rPr lang="zh-TW" altLang="en-US" sz="3600" dirty="0" smtClean="0">
                <a:solidFill>
                  <a:schemeClr val="tx1"/>
                </a:solidFill>
                <a:latin typeface="標楷體" pitchFamily="65" charset="-120"/>
                <a:ea typeface="標楷體" pitchFamily="65" charset="-120"/>
              </a:rPr>
              <a:t>　</a:t>
            </a:r>
            <a:endParaRPr lang="en-US" altLang="zh-TW" sz="3600" dirty="0" smtClean="0">
              <a:solidFill>
                <a:schemeClr val="tx1"/>
              </a:solidFill>
              <a:latin typeface="標楷體" pitchFamily="65" charset="-120"/>
              <a:ea typeface="標楷體" pitchFamily="65" charset="-120"/>
            </a:endParaRPr>
          </a:p>
          <a:p>
            <a:pPr algn="l"/>
            <a:r>
              <a:rPr lang="zh-TW" altLang="en-US" sz="3600" dirty="0">
                <a:solidFill>
                  <a:schemeClr val="tx1"/>
                </a:solidFill>
                <a:latin typeface="標楷體" pitchFamily="65" charset="-120"/>
                <a:ea typeface="標楷體" pitchFamily="65" charset="-120"/>
              </a:rPr>
              <a:t>　</a:t>
            </a:r>
            <a:r>
              <a:rPr lang="zh-TW" altLang="en-US" sz="3600" dirty="0" smtClean="0">
                <a:solidFill>
                  <a:schemeClr val="tx1"/>
                </a:solidFill>
                <a:latin typeface="標楷體" pitchFamily="65" charset="-120"/>
                <a:ea typeface="標楷體" pitchFamily="65" charset="-120"/>
              </a:rPr>
              <a:t>　　</a:t>
            </a:r>
            <a:r>
              <a:rPr lang="zh-TW" altLang="en-US" sz="3600" dirty="0" smtClean="0">
                <a:solidFill>
                  <a:schemeClr val="tx1"/>
                </a:solidFill>
                <a:latin typeface="標楷體" pitchFamily="65" charset="-120"/>
                <a:ea typeface="標楷體" pitchFamily="65" charset="-120"/>
              </a:rPr>
              <a:t>上</a:t>
            </a:r>
            <a:r>
              <a:rPr lang="zh-TW" altLang="zh-TW" sz="3600" dirty="0" smtClean="0">
                <a:solidFill>
                  <a:schemeClr val="tx1"/>
                </a:solidFill>
                <a:latin typeface="標楷體" pitchFamily="65" charset="-120"/>
                <a:ea typeface="標楷體" pitchFamily="65" charset="-120"/>
              </a:rPr>
              <a:t>午</a:t>
            </a:r>
            <a:r>
              <a:rPr lang="en-US" altLang="zh-TW" sz="3600" dirty="0">
                <a:solidFill>
                  <a:schemeClr val="tx1"/>
                </a:solidFill>
                <a:latin typeface="標楷體" pitchFamily="65" charset="-120"/>
                <a:ea typeface="標楷體" pitchFamily="65" charset="-120"/>
              </a:rPr>
              <a:t>8</a:t>
            </a:r>
            <a:r>
              <a:rPr lang="zh-TW" altLang="zh-TW" sz="3600" dirty="0" smtClean="0">
                <a:solidFill>
                  <a:schemeClr val="tx1"/>
                </a:solidFill>
                <a:latin typeface="標楷體" pitchFamily="65" charset="-120"/>
                <a:ea typeface="標楷體" pitchFamily="65" charset="-120"/>
              </a:rPr>
              <a:t>時</a:t>
            </a:r>
            <a:r>
              <a:rPr lang="en-US" altLang="zh-TW" sz="3600" dirty="0">
                <a:solidFill>
                  <a:schemeClr val="tx1"/>
                </a:solidFill>
                <a:latin typeface="標楷體" pitchFamily="65" charset="-120"/>
                <a:ea typeface="標楷體" pitchFamily="65" charset="-120"/>
              </a:rPr>
              <a:t>30</a:t>
            </a:r>
            <a:r>
              <a:rPr lang="zh-TW" altLang="zh-TW" sz="3600" dirty="0" smtClean="0">
                <a:solidFill>
                  <a:schemeClr val="tx1"/>
                </a:solidFill>
                <a:latin typeface="標楷體" pitchFamily="65" charset="-120"/>
                <a:ea typeface="標楷體" pitchFamily="65" charset="-120"/>
              </a:rPr>
              <a:t>分</a:t>
            </a:r>
            <a:endParaRPr lang="en-US" altLang="zh-TW" sz="3600" dirty="0" smtClean="0">
              <a:solidFill>
                <a:schemeClr val="tx1"/>
              </a:solidFill>
              <a:latin typeface="標楷體" pitchFamily="65" charset="-120"/>
              <a:ea typeface="標楷體" pitchFamily="65" charset="-120"/>
            </a:endParaRPr>
          </a:p>
          <a:p>
            <a:pPr algn="l"/>
            <a:r>
              <a:rPr lang="zh-TW" altLang="zh-TW" sz="3600" dirty="0" smtClean="0">
                <a:solidFill>
                  <a:schemeClr val="tx1"/>
                </a:solidFill>
                <a:latin typeface="標楷體" pitchFamily="65" charset="-120"/>
                <a:ea typeface="標楷體" pitchFamily="65" charset="-120"/>
              </a:rPr>
              <a:t>地點</a:t>
            </a:r>
            <a:r>
              <a:rPr lang="zh-TW" altLang="zh-TW" sz="3600" dirty="0">
                <a:solidFill>
                  <a:schemeClr val="tx1"/>
                </a:solidFill>
                <a:latin typeface="標楷體" pitchFamily="65" charset="-120"/>
                <a:ea typeface="標楷體" pitchFamily="65" charset="-120"/>
              </a:rPr>
              <a:t>：本校</a:t>
            </a:r>
            <a:r>
              <a:rPr lang="zh-TW" altLang="zh-TW" sz="3600" dirty="0" smtClean="0">
                <a:solidFill>
                  <a:schemeClr val="tx1"/>
                </a:solidFill>
                <a:latin typeface="標楷體" pitchFamily="65" charset="-120"/>
                <a:ea typeface="標楷體" pitchFamily="65" charset="-120"/>
              </a:rPr>
              <a:t>會議室</a:t>
            </a:r>
          </a:p>
          <a:p>
            <a:pPr algn="l"/>
            <a:r>
              <a:rPr lang="zh-TW" altLang="en-US" sz="3600" dirty="0">
                <a:solidFill>
                  <a:schemeClr val="tx1"/>
                </a:solidFill>
                <a:latin typeface="標楷體" pitchFamily="65" charset="-120"/>
                <a:ea typeface="標楷體" pitchFamily="65" charset="-120"/>
              </a:rPr>
              <a:t>負責人</a:t>
            </a:r>
            <a:r>
              <a:rPr lang="zh-TW" altLang="en-US" sz="3600" dirty="0" smtClean="0">
                <a:solidFill>
                  <a:schemeClr val="tx1"/>
                </a:solidFill>
                <a:latin typeface="標楷體" pitchFamily="65" charset="-120"/>
                <a:ea typeface="標楷體" pitchFamily="65" charset="-120"/>
              </a:rPr>
              <a:t>：吳幸嬛組長</a:t>
            </a:r>
            <a:endParaRPr lang="zh-TW" altLang="en-US" sz="3600" dirty="0">
              <a:solidFill>
                <a:schemeClr val="tx1"/>
              </a:solidFill>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en-US" sz="3200" dirty="0" smtClean="0">
                <a:latin typeface="標楷體" pitchFamily="65" charset="-120"/>
                <a:ea typeface="標楷體" pitchFamily="65" charset="-120"/>
              </a:rPr>
              <a:t>（２）</a:t>
            </a:r>
            <a:r>
              <a:rPr lang="zh-TW" altLang="zh-TW" sz="3200" dirty="0" smtClean="0">
                <a:latin typeface="標楷體" pitchFamily="65" charset="-120"/>
                <a:ea typeface="標楷體" pitchFamily="65" charset="-120"/>
              </a:rPr>
              <a:t>表</a:t>
            </a:r>
            <a:r>
              <a:rPr lang="en-US" altLang="zh-TW" sz="3200" dirty="0" smtClean="0">
                <a:latin typeface="標楷體" pitchFamily="65" charset="-120"/>
                <a:ea typeface="標楷體" pitchFamily="65" charset="-120"/>
              </a:rPr>
              <a:t>4-1</a:t>
            </a:r>
            <a:r>
              <a:rPr lang="zh-TW" altLang="zh-TW" sz="3200" dirty="0" smtClean="0">
                <a:latin typeface="標楷體" pitchFamily="65" charset="-120"/>
                <a:ea typeface="標楷體" pitchFamily="65" charset="-120"/>
              </a:rPr>
              <a:t>學習領域課程計畫</a:t>
            </a:r>
            <a:endParaRPr lang="zh-TW" altLang="en-US" sz="3200" dirty="0"/>
          </a:p>
        </p:txBody>
      </p:sp>
      <p:sp>
        <p:nvSpPr>
          <p:cNvPr id="3" name="內容版面配置區 2"/>
          <p:cNvSpPr>
            <a:spLocks noGrp="1"/>
          </p:cNvSpPr>
          <p:nvPr>
            <p:ph idx="1"/>
          </p:nvPr>
        </p:nvSpPr>
        <p:spPr>
          <a:xfrm>
            <a:off x="457200" y="2060848"/>
            <a:ext cx="8229600" cy="4525963"/>
          </a:xfrm>
        </p:spPr>
        <p:txBody>
          <a:bodyPr>
            <a:noAutofit/>
          </a:bodyPr>
          <a:lstStyle/>
          <a:p>
            <a:endParaRPr lang="en-US" altLang="zh-TW" sz="2800" dirty="0" smtClean="0">
              <a:latin typeface="標楷體" pitchFamily="65" charset="-120"/>
              <a:ea typeface="標楷體" pitchFamily="65" charset="-120"/>
            </a:endParaRPr>
          </a:p>
          <a:p>
            <a:endParaRPr lang="en-US" altLang="zh-TW" sz="2800" dirty="0" smtClean="0">
              <a:latin typeface="標楷體" pitchFamily="65" charset="-120"/>
              <a:ea typeface="標楷體" pitchFamily="65" charset="-120"/>
            </a:endParaRPr>
          </a:p>
          <a:p>
            <a:endParaRPr lang="en-US" altLang="zh-TW" sz="2800" dirty="0" smtClean="0">
              <a:latin typeface="標楷體" pitchFamily="65" charset="-120"/>
              <a:ea typeface="標楷體" pitchFamily="65" charset="-120"/>
            </a:endParaRPr>
          </a:p>
          <a:p>
            <a:pPr>
              <a:buNone/>
            </a:pPr>
            <a:endParaRPr lang="en-US" altLang="zh-TW" sz="2800" dirty="0" smtClean="0">
              <a:latin typeface="標楷體" pitchFamily="65" charset="-120"/>
              <a:ea typeface="標楷體" pitchFamily="65" charset="-120"/>
            </a:endParaRPr>
          </a:p>
          <a:p>
            <a:endParaRPr lang="en-US" altLang="zh-TW" sz="280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「評量方式」、「能力指標」及「融入領域或議題」不需每週填寫。</a:t>
            </a:r>
            <a:endParaRPr lang="en-US" altLang="zh-TW" sz="2800" dirty="0" smtClean="0">
              <a:latin typeface="標楷體" pitchFamily="65" charset="-120"/>
              <a:ea typeface="標楷體" pitchFamily="65" charset="-120"/>
            </a:endParaRPr>
          </a:p>
          <a:p>
            <a:endParaRPr lang="en-US" altLang="zh-TW" sz="2800" dirty="0" smtClean="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51707097-7FDB-4D17-AAAB-4800B77FA121}" type="slidenum">
              <a:rPr lang="zh-TW" altLang="en-US" smtClean="0"/>
              <a:pPr/>
              <a:t>10</a:t>
            </a:fld>
            <a:endParaRPr lang="zh-TW" altLang="en-US"/>
          </a:p>
        </p:txBody>
      </p:sp>
      <p:pic>
        <p:nvPicPr>
          <p:cNvPr id="7" name="圖片 6" descr="4-1領域課程計畫截圖.png"/>
          <p:cNvPicPr>
            <a:picLocks noChangeAspect="1"/>
          </p:cNvPicPr>
          <p:nvPr/>
        </p:nvPicPr>
        <p:blipFill>
          <a:blip r:embed="rId2" cstate="print"/>
          <a:stretch>
            <a:fillRect/>
          </a:stretch>
        </p:blipFill>
        <p:spPr>
          <a:xfrm>
            <a:off x="446350" y="1268760"/>
            <a:ext cx="8230106" cy="3312367"/>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en-US" sz="3200" dirty="0" smtClean="0">
                <a:latin typeface="標楷體" pitchFamily="65" charset="-120"/>
                <a:ea typeface="標楷體" pitchFamily="65" charset="-120"/>
              </a:rPr>
              <a:t>（２）</a:t>
            </a:r>
            <a:r>
              <a:rPr lang="zh-TW" altLang="zh-TW" sz="3200" dirty="0" smtClean="0">
                <a:latin typeface="標楷體" pitchFamily="65" charset="-120"/>
                <a:ea typeface="標楷體" pitchFamily="65" charset="-120"/>
              </a:rPr>
              <a:t>表</a:t>
            </a:r>
            <a:r>
              <a:rPr lang="en-US" altLang="zh-TW" sz="3200" dirty="0" smtClean="0">
                <a:latin typeface="標楷體" pitchFamily="65" charset="-120"/>
                <a:ea typeface="標楷體" pitchFamily="65" charset="-120"/>
              </a:rPr>
              <a:t>4-1</a:t>
            </a:r>
            <a:r>
              <a:rPr lang="zh-TW" altLang="zh-TW" sz="3200" dirty="0" smtClean="0">
                <a:latin typeface="標楷體" pitchFamily="65" charset="-120"/>
                <a:ea typeface="標楷體" pitchFamily="65" charset="-120"/>
              </a:rPr>
              <a:t>學習領域課程計畫</a:t>
            </a:r>
            <a:endParaRPr lang="zh-TW" altLang="en-US" sz="3200" dirty="0"/>
          </a:p>
        </p:txBody>
      </p:sp>
      <p:sp>
        <p:nvSpPr>
          <p:cNvPr id="3" name="內容版面配置區 2"/>
          <p:cNvSpPr>
            <a:spLocks noGrp="1"/>
          </p:cNvSpPr>
          <p:nvPr>
            <p:ph idx="1"/>
          </p:nvPr>
        </p:nvSpPr>
        <p:spPr>
          <a:xfrm>
            <a:off x="457200" y="1988840"/>
            <a:ext cx="8229600" cy="4525963"/>
          </a:xfrm>
        </p:spPr>
        <p:txBody>
          <a:bodyPr>
            <a:noAutofit/>
          </a:bodyPr>
          <a:lstStyle/>
          <a:p>
            <a:endParaRPr lang="en-US" altLang="zh-TW" sz="2800" dirty="0" smtClean="0">
              <a:latin typeface="標楷體" pitchFamily="65" charset="-120"/>
              <a:ea typeface="標楷體" pitchFamily="65" charset="-120"/>
            </a:endParaRPr>
          </a:p>
          <a:p>
            <a:endParaRPr lang="en-US" altLang="zh-TW" sz="2800" dirty="0" smtClean="0">
              <a:latin typeface="標楷體" pitchFamily="65" charset="-120"/>
              <a:ea typeface="標楷體" pitchFamily="65" charset="-120"/>
            </a:endParaRPr>
          </a:p>
          <a:p>
            <a:endParaRPr lang="en-US" altLang="zh-TW" sz="2800" dirty="0" smtClean="0">
              <a:latin typeface="標楷體" pitchFamily="65" charset="-120"/>
              <a:ea typeface="標楷體" pitchFamily="65" charset="-120"/>
            </a:endParaRPr>
          </a:p>
          <a:p>
            <a:pPr>
              <a:buNone/>
            </a:pPr>
            <a:endParaRPr lang="en-US" altLang="zh-TW" sz="2800" dirty="0" smtClean="0">
              <a:latin typeface="標楷體" pitchFamily="65" charset="-120"/>
              <a:ea typeface="標楷體" pitchFamily="65" charset="-120"/>
            </a:endParaRPr>
          </a:p>
          <a:p>
            <a:endParaRPr lang="en-US" altLang="zh-TW" sz="280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「融入領域或議題」在各年級同一領域內只要融入</a:t>
            </a:r>
            <a:r>
              <a:rPr lang="en-US" altLang="zh-TW" sz="2800" dirty="0" smtClean="0">
                <a:latin typeface="標楷體" pitchFamily="65" charset="-120"/>
                <a:ea typeface="標楷體" pitchFamily="65" charset="-120"/>
              </a:rPr>
              <a:t>2~3</a:t>
            </a:r>
            <a:r>
              <a:rPr lang="zh-TW" altLang="en-US" sz="2800" dirty="0" smtClean="0">
                <a:latin typeface="標楷體" pitchFamily="65" charset="-120"/>
                <a:ea typeface="標楷體" pitchFamily="65" charset="-120"/>
              </a:rPr>
              <a:t>個領域或議題即可，但同一年級的所有領域必須包含</a:t>
            </a:r>
            <a:r>
              <a:rPr lang="en-US" altLang="zh-TW" sz="2800" dirty="0" smtClean="0">
                <a:latin typeface="標楷體" pitchFamily="65" charset="-120"/>
                <a:ea typeface="標楷體" pitchFamily="65" charset="-120"/>
              </a:rPr>
              <a:t>7</a:t>
            </a:r>
            <a:r>
              <a:rPr lang="zh-TW" altLang="en-US" sz="2800" dirty="0" smtClean="0">
                <a:latin typeface="標楷體" pitchFamily="65" charset="-120"/>
                <a:ea typeface="標楷體" pitchFamily="65" charset="-120"/>
              </a:rPr>
              <a:t>大議題。因此若研發組審查後發現</a:t>
            </a:r>
            <a:r>
              <a:rPr lang="zh-TW" altLang="en-US" sz="2800" dirty="0">
                <a:latin typeface="標楷體" pitchFamily="65" charset="-120"/>
                <a:ea typeface="標楷體" pitchFamily="65" charset="-120"/>
              </a:rPr>
              <a:t>該年級</a:t>
            </a:r>
            <a:r>
              <a:rPr lang="zh-TW" altLang="en-US" sz="2800" dirty="0" smtClean="0">
                <a:latin typeface="標楷體" pitchFamily="65" charset="-120"/>
                <a:ea typeface="標楷體" pitchFamily="65" charset="-120"/>
              </a:rPr>
              <a:t>議題有短少，將協調該年級各領域老師修正融入的議題。「融入領域或議題」不需再分顏色。</a:t>
            </a:r>
          </a:p>
          <a:p>
            <a:endParaRPr lang="zh-TW" altLang="en-US" sz="2800" dirty="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51707097-7FDB-4D17-AAAB-4800B77FA121}" type="slidenum">
              <a:rPr lang="zh-TW" altLang="en-US" smtClean="0"/>
              <a:pPr/>
              <a:t>11</a:t>
            </a:fld>
            <a:endParaRPr lang="zh-TW" altLang="en-US"/>
          </a:p>
        </p:txBody>
      </p:sp>
      <p:pic>
        <p:nvPicPr>
          <p:cNvPr id="7" name="圖片 6" descr="4-1領域課程計畫截圖.png"/>
          <p:cNvPicPr>
            <a:picLocks noChangeAspect="1"/>
          </p:cNvPicPr>
          <p:nvPr/>
        </p:nvPicPr>
        <p:blipFill>
          <a:blip r:embed="rId2" cstate="print"/>
          <a:stretch>
            <a:fillRect/>
          </a:stretch>
        </p:blipFill>
        <p:spPr>
          <a:xfrm>
            <a:off x="446350" y="1268760"/>
            <a:ext cx="8230106" cy="3312367"/>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en-US" sz="3200" dirty="0" smtClean="0">
                <a:latin typeface="標楷體" pitchFamily="65" charset="-120"/>
                <a:ea typeface="標楷體" pitchFamily="65" charset="-120"/>
              </a:rPr>
              <a:t>（２）</a:t>
            </a:r>
            <a:r>
              <a:rPr lang="zh-TW" altLang="zh-TW" sz="3200" dirty="0" smtClean="0">
                <a:latin typeface="標楷體" pitchFamily="65" charset="-120"/>
                <a:ea typeface="標楷體" pitchFamily="65" charset="-120"/>
              </a:rPr>
              <a:t>表</a:t>
            </a:r>
            <a:r>
              <a:rPr lang="en-US" altLang="zh-TW" sz="3200" dirty="0" smtClean="0">
                <a:latin typeface="標楷體" pitchFamily="65" charset="-120"/>
                <a:ea typeface="標楷體" pitchFamily="65" charset="-120"/>
              </a:rPr>
              <a:t>4-1</a:t>
            </a:r>
            <a:r>
              <a:rPr lang="zh-TW" altLang="zh-TW" sz="3200" dirty="0" smtClean="0">
                <a:latin typeface="標楷體" pitchFamily="65" charset="-120"/>
                <a:ea typeface="標楷體" pitchFamily="65" charset="-120"/>
              </a:rPr>
              <a:t>學習領域課程計畫</a:t>
            </a:r>
            <a:endParaRPr lang="zh-TW" altLang="en-US" sz="3200" dirty="0"/>
          </a:p>
        </p:txBody>
      </p:sp>
      <p:sp>
        <p:nvSpPr>
          <p:cNvPr id="3" name="內容版面配置區 2"/>
          <p:cNvSpPr>
            <a:spLocks noGrp="1"/>
          </p:cNvSpPr>
          <p:nvPr>
            <p:ph idx="1"/>
          </p:nvPr>
        </p:nvSpPr>
        <p:spPr>
          <a:xfrm>
            <a:off x="457200" y="1988840"/>
            <a:ext cx="8229600" cy="4525963"/>
          </a:xfrm>
        </p:spPr>
        <p:txBody>
          <a:bodyPr>
            <a:noAutofit/>
          </a:bodyPr>
          <a:lstStyle/>
          <a:p>
            <a:endParaRPr lang="en-US" altLang="zh-TW" sz="2800" dirty="0" smtClean="0">
              <a:latin typeface="標楷體" pitchFamily="65" charset="-120"/>
              <a:ea typeface="標楷體" pitchFamily="65" charset="-120"/>
            </a:endParaRPr>
          </a:p>
          <a:p>
            <a:endParaRPr lang="en-US" altLang="zh-TW" sz="2800" dirty="0" smtClean="0">
              <a:latin typeface="標楷體" pitchFamily="65" charset="-120"/>
              <a:ea typeface="標楷體" pitchFamily="65" charset="-120"/>
            </a:endParaRPr>
          </a:p>
          <a:p>
            <a:endParaRPr lang="en-US" altLang="zh-TW" sz="2800" dirty="0" smtClean="0">
              <a:latin typeface="標楷體" pitchFamily="65" charset="-120"/>
              <a:ea typeface="標楷體" pitchFamily="65" charset="-120"/>
            </a:endParaRPr>
          </a:p>
          <a:p>
            <a:pPr>
              <a:buNone/>
            </a:pPr>
            <a:endParaRPr lang="en-US" altLang="zh-TW" sz="2800" dirty="0" smtClean="0">
              <a:latin typeface="標楷體" pitchFamily="65" charset="-120"/>
              <a:ea typeface="標楷體" pitchFamily="65" charset="-120"/>
            </a:endParaRPr>
          </a:p>
          <a:p>
            <a:endParaRPr lang="en-US" altLang="zh-TW" sz="280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有關</a:t>
            </a:r>
            <a:r>
              <a:rPr lang="zh-TW" altLang="en-US" sz="2800" b="1" dirty="0" smtClean="0">
                <a:latin typeface="標楷體" pitchFamily="65" charset="-120"/>
                <a:ea typeface="標楷體" pitchFamily="65" charset="-120"/>
              </a:rPr>
              <a:t>綜合活動、健康與體育、</a:t>
            </a:r>
            <a:r>
              <a:rPr lang="zh-TW" altLang="zh-TW" sz="2800" b="1" dirty="0" smtClean="0">
                <a:latin typeface="標楷體" pitchFamily="65" charset="-120"/>
                <a:ea typeface="標楷體" pitchFamily="65" charset="-120"/>
              </a:rPr>
              <a:t>社會、自然、藝術與人文</a:t>
            </a:r>
            <a:r>
              <a:rPr lang="zh-TW" altLang="zh-TW" sz="2800" dirty="0" smtClean="0">
                <a:latin typeface="標楷體" pitchFamily="65" charset="-120"/>
                <a:ea typeface="標楷體" pitchFamily="65" charset="-120"/>
              </a:rPr>
              <a:t>等領域課程計畫</a:t>
            </a:r>
            <a:r>
              <a:rPr lang="zh-TW" altLang="en-US" sz="2800" dirty="0" smtClean="0">
                <a:latin typeface="標楷體" pitchFamily="65" charset="-120"/>
                <a:ea typeface="標楷體" pitchFamily="65" charset="-120"/>
              </a:rPr>
              <a:t>，採分</a:t>
            </a:r>
            <a:r>
              <a:rPr lang="zh-TW" altLang="en-US" sz="2800" dirty="0" smtClean="0">
                <a:latin typeface="標楷體" pitchFamily="65" charset="-120"/>
                <a:ea typeface="標楷體" pitchFamily="65" charset="-120"/>
              </a:rPr>
              <a:t>科</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例：健康與體育分成「健康與體育</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健康教育」及「健康與體育</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體育」</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填寫課程計畫。</a:t>
            </a:r>
            <a:endParaRPr lang="en-US" altLang="zh-TW" sz="2800" dirty="0" smtClean="0">
              <a:latin typeface="標楷體" pitchFamily="65" charset="-120"/>
              <a:ea typeface="標楷體" pitchFamily="65" charset="-120"/>
            </a:endParaRPr>
          </a:p>
          <a:p>
            <a:endParaRPr lang="zh-TW" altLang="en-US" sz="2800" dirty="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51707097-7FDB-4D17-AAAB-4800B77FA121}" type="slidenum">
              <a:rPr lang="zh-TW" altLang="en-US" smtClean="0"/>
              <a:pPr/>
              <a:t>12</a:t>
            </a:fld>
            <a:endParaRPr lang="zh-TW" altLang="en-US"/>
          </a:p>
        </p:txBody>
      </p:sp>
      <p:pic>
        <p:nvPicPr>
          <p:cNvPr id="7" name="圖片 6" descr="4-1領域課程計畫截圖.png"/>
          <p:cNvPicPr>
            <a:picLocks noChangeAspect="1"/>
          </p:cNvPicPr>
          <p:nvPr/>
        </p:nvPicPr>
        <p:blipFill>
          <a:blip r:embed="rId2" cstate="print"/>
          <a:stretch>
            <a:fillRect/>
          </a:stretch>
        </p:blipFill>
        <p:spPr>
          <a:xfrm>
            <a:off x="446350" y="1268760"/>
            <a:ext cx="8230106" cy="3312367"/>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en-US" sz="3200" dirty="0" smtClean="0">
                <a:latin typeface="標楷體" pitchFamily="65" charset="-120"/>
                <a:ea typeface="標楷體" pitchFamily="65" charset="-120"/>
              </a:rPr>
              <a:t>（２）</a:t>
            </a:r>
            <a:r>
              <a:rPr lang="zh-TW" altLang="zh-TW" sz="3200" dirty="0" smtClean="0">
                <a:latin typeface="標楷體" pitchFamily="65" charset="-120"/>
                <a:ea typeface="標楷體" pitchFamily="65" charset="-120"/>
              </a:rPr>
              <a:t>表</a:t>
            </a:r>
            <a:r>
              <a:rPr lang="en-US" altLang="zh-TW" sz="3200" dirty="0" smtClean="0">
                <a:latin typeface="標楷體" pitchFamily="65" charset="-120"/>
                <a:ea typeface="標楷體" pitchFamily="65" charset="-120"/>
              </a:rPr>
              <a:t>4-1</a:t>
            </a:r>
            <a:r>
              <a:rPr lang="zh-TW" altLang="zh-TW" sz="3200" dirty="0" smtClean="0">
                <a:latin typeface="標楷體" pitchFamily="65" charset="-120"/>
                <a:ea typeface="標楷體" pitchFamily="65" charset="-120"/>
              </a:rPr>
              <a:t>學習領域課程計畫</a:t>
            </a:r>
            <a:endParaRPr lang="zh-TW" altLang="en-US" sz="3200" dirty="0"/>
          </a:p>
        </p:txBody>
      </p:sp>
      <p:sp>
        <p:nvSpPr>
          <p:cNvPr id="3" name="內容版面配置區 2"/>
          <p:cNvSpPr>
            <a:spLocks noGrp="1"/>
          </p:cNvSpPr>
          <p:nvPr>
            <p:ph idx="1"/>
          </p:nvPr>
        </p:nvSpPr>
        <p:spPr>
          <a:xfrm>
            <a:off x="457200" y="1988840"/>
            <a:ext cx="8229600" cy="4525963"/>
          </a:xfrm>
        </p:spPr>
        <p:txBody>
          <a:bodyPr>
            <a:noAutofit/>
          </a:bodyPr>
          <a:lstStyle/>
          <a:p>
            <a:endParaRPr lang="en-US" altLang="zh-TW" sz="2800" dirty="0" smtClean="0">
              <a:latin typeface="標楷體" pitchFamily="65" charset="-120"/>
              <a:ea typeface="標楷體" pitchFamily="65" charset="-120"/>
            </a:endParaRPr>
          </a:p>
          <a:p>
            <a:endParaRPr lang="en-US" altLang="zh-TW" sz="2800" dirty="0" smtClean="0">
              <a:latin typeface="標楷體" pitchFamily="65" charset="-120"/>
              <a:ea typeface="標楷體" pitchFamily="65" charset="-120"/>
            </a:endParaRPr>
          </a:p>
          <a:p>
            <a:endParaRPr lang="en-US" altLang="zh-TW" sz="2800" dirty="0" smtClean="0">
              <a:latin typeface="標楷體" pitchFamily="65" charset="-120"/>
              <a:ea typeface="標楷體" pitchFamily="65" charset="-120"/>
            </a:endParaRPr>
          </a:p>
          <a:p>
            <a:pPr>
              <a:buNone/>
            </a:pPr>
            <a:endParaRPr lang="en-US" altLang="zh-TW" sz="2800" dirty="0" smtClean="0">
              <a:latin typeface="標楷體" pitchFamily="65" charset="-120"/>
              <a:ea typeface="標楷體" pitchFamily="65" charset="-120"/>
            </a:endParaRPr>
          </a:p>
          <a:p>
            <a:endParaRPr lang="en-US" altLang="zh-TW" sz="2800" dirty="0" smtClean="0">
              <a:latin typeface="標楷體" pitchFamily="65" charset="-120"/>
              <a:ea typeface="標楷體" pitchFamily="65" charset="-120"/>
            </a:endParaRPr>
          </a:p>
          <a:p>
            <a:pPr marL="342900" lvl="1" indent="-342900">
              <a:buFont typeface="Arial" pitchFamily="34" charset="0"/>
              <a:buChar char="•"/>
            </a:pPr>
            <a:r>
              <a:rPr lang="zh-TW" altLang="zh-TW" b="1" dirty="0" smtClean="0">
                <a:latin typeface="標楷體" pitchFamily="65" charset="-120"/>
                <a:ea typeface="標楷體" pitchFamily="65" charset="-120"/>
              </a:rPr>
              <a:t>本土語言</a:t>
            </a:r>
            <a:r>
              <a:rPr lang="zh-TW" altLang="zh-TW" dirty="0" smtClean="0">
                <a:latin typeface="標楷體" pitchFamily="65" charset="-120"/>
                <a:ea typeface="標楷體" pitchFamily="65" charset="-120"/>
              </a:rPr>
              <a:t>領域課程計畫</a:t>
            </a:r>
            <a:r>
              <a:rPr lang="zh-TW" altLang="en-US" dirty="0" smtClean="0">
                <a:latin typeface="標楷體" pitchFamily="65" charset="-120"/>
                <a:ea typeface="標楷體" pitchFamily="65" charset="-120"/>
              </a:rPr>
              <a:t>：各年級需填寫</a:t>
            </a:r>
            <a:r>
              <a:rPr lang="en-US" altLang="zh-TW" b="1" dirty="0" smtClean="0">
                <a:latin typeface="標楷體" pitchFamily="65" charset="-120"/>
                <a:ea typeface="標楷體" pitchFamily="65" charset="-120"/>
              </a:rPr>
              <a:t>1</a:t>
            </a:r>
            <a:r>
              <a:rPr lang="zh-TW" altLang="en-US" b="1" dirty="0" smtClean="0">
                <a:latin typeface="標楷體" pitchFamily="65" charset="-120"/>
                <a:ea typeface="標楷體" pitchFamily="65" charset="-120"/>
              </a:rPr>
              <a:t>種以上</a:t>
            </a:r>
            <a:r>
              <a:rPr lang="zh-TW" altLang="en-US" dirty="0" smtClean="0">
                <a:latin typeface="標楷體" pitchFamily="65" charset="-120"/>
                <a:ea typeface="標楷體" pitchFamily="65" charset="-120"/>
              </a:rPr>
              <a:t>之</a:t>
            </a:r>
            <a:r>
              <a:rPr lang="zh-TW" altLang="zh-TW" b="1" dirty="0" smtClean="0">
                <a:latin typeface="標楷體" pitchFamily="65" charset="-120"/>
                <a:ea typeface="標楷體" pitchFamily="65" charset="-120"/>
              </a:rPr>
              <a:t>本土語言</a:t>
            </a:r>
            <a:r>
              <a:rPr lang="zh-TW" altLang="zh-TW" dirty="0" smtClean="0">
                <a:latin typeface="標楷體" pitchFamily="65" charset="-120"/>
                <a:ea typeface="標楷體" pitchFamily="65" charset="-120"/>
              </a:rPr>
              <a:t>課程</a:t>
            </a:r>
            <a:r>
              <a:rPr lang="zh-TW" altLang="zh-TW" dirty="0" smtClean="0">
                <a:latin typeface="標楷體" pitchFamily="65" charset="-120"/>
                <a:ea typeface="標楷體" pitchFamily="65" charset="-120"/>
              </a:rPr>
              <a:t>計畫</a:t>
            </a:r>
            <a:r>
              <a:rPr lang="zh-TW" altLang="en-US" dirty="0" smtClean="0">
                <a:latin typeface="標楷體" pitchFamily="65" charset="-120"/>
                <a:ea typeface="標楷體" pitchFamily="65" charset="-120"/>
              </a:rPr>
              <a:t>（本校以閩南語為主）。</a:t>
            </a:r>
            <a:endParaRPr lang="en-US" altLang="zh-TW"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請勿更改邊界大小及表格寬度。</a:t>
            </a:r>
            <a:endParaRPr lang="en-US" altLang="zh-TW" sz="2800" dirty="0" smtClean="0">
              <a:latin typeface="標楷體" pitchFamily="65" charset="-120"/>
              <a:ea typeface="標楷體" pitchFamily="65" charset="-120"/>
            </a:endParaRPr>
          </a:p>
          <a:p>
            <a:r>
              <a:rPr lang="zh-TW" altLang="en-US" sz="2800" dirty="0">
                <a:latin typeface="標楷體" pitchFamily="65" charset="-120"/>
                <a:ea typeface="標楷體" pitchFamily="65" charset="-120"/>
              </a:rPr>
              <a:t>今年</a:t>
            </a:r>
            <a:r>
              <a:rPr lang="zh-TW" altLang="en-US" sz="2800" dirty="0" smtClean="0">
                <a:latin typeface="標楷體" pitchFamily="65" charset="-120"/>
                <a:ea typeface="標楷體" pitchFamily="65" charset="-120"/>
              </a:rPr>
              <a:t>取消填寫各科進度總表。</a:t>
            </a:r>
            <a:endParaRPr lang="en-US" altLang="zh-TW" sz="2800" dirty="0" smtClean="0">
              <a:latin typeface="標楷體" pitchFamily="65" charset="-120"/>
              <a:ea typeface="標楷體" pitchFamily="65" charset="-120"/>
            </a:endParaRPr>
          </a:p>
          <a:p>
            <a:endParaRPr lang="zh-TW" altLang="en-US" sz="2800" dirty="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51707097-7FDB-4D17-AAAB-4800B77FA121}" type="slidenum">
              <a:rPr lang="zh-TW" altLang="en-US" smtClean="0"/>
              <a:pPr/>
              <a:t>13</a:t>
            </a:fld>
            <a:endParaRPr lang="zh-TW" altLang="en-US"/>
          </a:p>
        </p:txBody>
      </p:sp>
      <p:pic>
        <p:nvPicPr>
          <p:cNvPr id="7" name="圖片 6" descr="4-1領域課程計畫截圖.png"/>
          <p:cNvPicPr>
            <a:picLocks noChangeAspect="1"/>
          </p:cNvPicPr>
          <p:nvPr/>
        </p:nvPicPr>
        <p:blipFill>
          <a:blip r:embed="rId2" cstate="print"/>
          <a:stretch>
            <a:fillRect/>
          </a:stretch>
        </p:blipFill>
        <p:spPr>
          <a:xfrm>
            <a:off x="446350" y="1268760"/>
            <a:ext cx="8230106" cy="3312367"/>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a:r>
              <a:rPr lang="zh-TW" altLang="zh-TW" dirty="0" smtClean="0">
                <a:latin typeface="標楷體" pitchFamily="65" charset="-120"/>
                <a:ea typeface="標楷體" pitchFamily="65" charset="-120"/>
              </a:rPr>
              <a:t>業務單位報告：</a:t>
            </a:r>
            <a:endParaRPr lang="zh-TW" altLang="en-US" dirty="0"/>
          </a:p>
        </p:txBody>
      </p:sp>
      <p:sp>
        <p:nvSpPr>
          <p:cNvPr id="3" name="內容版面配置區 2"/>
          <p:cNvSpPr>
            <a:spLocks noGrp="1"/>
          </p:cNvSpPr>
          <p:nvPr>
            <p:ph idx="1"/>
          </p:nvPr>
        </p:nvSpPr>
        <p:spPr/>
        <p:txBody>
          <a:bodyPr/>
          <a:lstStyle/>
          <a:p>
            <a:pPr>
              <a:buNone/>
            </a:pPr>
            <a:r>
              <a:rPr lang="en-US" altLang="zh-TW" sz="4000" dirty="0">
                <a:latin typeface="標楷體" pitchFamily="65" charset="-120"/>
                <a:ea typeface="標楷體" pitchFamily="65" charset="-120"/>
              </a:rPr>
              <a:t>2.</a:t>
            </a:r>
            <a:r>
              <a:rPr lang="zh-TW" altLang="zh-TW" sz="4000" dirty="0">
                <a:latin typeface="標楷體" pitchFamily="65" charset="-120"/>
                <a:ea typeface="標楷體" pitchFamily="65" charset="-120"/>
              </a:rPr>
              <a:t>說明課程計畫撰寫方式及注意事</a:t>
            </a:r>
            <a:endParaRPr lang="en-US" altLang="zh-TW" sz="4000" dirty="0">
              <a:latin typeface="標楷體" pitchFamily="65" charset="-120"/>
              <a:ea typeface="標楷體" pitchFamily="65" charset="-120"/>
            </a:endParaRPr>
          </a:p>
          <a:p>
            <a:pPr>
              <a:buNone/>
            </a:pPr>
            <a:r>
              <a:rPr lang="zh-TW" altLang="en-US" sz="4000" dirty="0">
                <a:latin typeface="標楷體" pitchFamily="65" charset="-120"/>
                <a:ea typeface="標楷體" pitchFamily="65" charset="-120"/>
              </a:rPr>
              <a:t>　</a:t>
            </a:r>
            <a:r>
              <a:rPr lang="zh-TW" altLang="zh-TW" sz="4000" dirty="0">
                <a:latin typeface="標楷體" pitchFamily="65" charset="-120"/>
                <a:ea typeface="標楷體" pitchFamily="65" charset="-120"/>
              </a:rPr>
              <a:t>項</a:t>
            </a:r>
            <a:r>
              <a:rPr lang="zh-TW" altLang="zh-TW" sz="4000" dirty="0" smtClean="0">
                <a:latin typeface="標楷體" pitchFamily="65" charset="-120"/>
                <a:ea typeface="標楷體" pitchFamily="65" charset="-120"/>
              </a:rPr>
              <a:t>。</a:t>
            </a:r>
            <a:endParaRPr lang="en-US" altLang="zh-TW" sz="4000" dirty="0" smtClean="0">
              <a:latin typeface="標楷體" pitchFamily="65" charset="-120"/>
              <a:ea typeface="標楷體" pitchFamily="65" charset="-120"/>
            </a:endParaRPr>
          </a:p>
          <a:p>
            <a:pPr>
              <a:buNone/>
            </a:pPr>
            <a:r>
              <a:rPr lang="zh-TW" altLang="en-US" dirty="0" smtClean="0">
                <a:latin typeface="標楷體" pitchFamily="65" charset="-120"/>
                <a:ea typeface="標楷體" pitchFamily="65" charset="-120"/>
              </a:rPr>
              <a:t>（３）</a:t>
            </a:r>
            <a:r>
              <a:rPr lang="zh-TW" altLang="zh-TW" dirty="0" smtClean="0">
                <a:latin typeface="標楷體" pitchFamily="65" charset="-120"/>
                <a:ea typeface="標楷體" pitchFamily="65" charset="-120"/>
              </a:rPr>
              <a:t>表</a:t>
            </a:r>
            <a:r>
              <a:rPr lang="en-US" altLang="zh-TW" dirty="0" smtClean="0">
                <a:latin typeface="標楷體" pitchFamily="65" charset="-120"/>
                <a:ea typeface="標楷體" pitchFamily="65" charset="-120"/>
              </a:rPr>
              <a:t>4-2</a:t>
            </a:r>
            <a:r>
              <a:rPr lang="zh-TW" altLang="zh-TW" dirty="0" smtClean="0">
                <a:latin typeface="標楷體" pitchFamily="65" charset="-120"/>
                <a:ea typeface="標楷體" pitchFamily="65" charset="-120"/>
              </a:rPr>
              <a:t>彈性學習節數課程計畫</a:t>
            </a:r>
            <a:endParaRPr lang="en-US" altLang="zh-TW" dirty="0" smtClean="0">
              <a:latin typeface="標楷體" pitchFamily="65" charset="-120"/>
              <a:ea typeface="標楷體" pitchFamily="65" charset="-120"/>
            </a:endParaRPr>
          </a:p>
          <a:p>
            <a:endParaRPr lang="zh-TW" altLang="en-US" dirty="0"/>
          </a:p>
        </p:txBody>
      </p:sp>
      <p:sp>
        <p:nvSpPr>
          <p:cNvPr id="4" name="投影片編號版面配置區 3"/>
          <p:cNvSpPr>
            <a:spLocks noGrp="1"/>
          </p:cNvSpPr>
          <p:nvPr>
            <p:ph type="sldNum" sz="quarter" idx="12"/>
          </p:nvPr>
        </p:nvSpPr>
        <p:spPr/>
        <p:txBody>
          <a:bodyPr/>
          <a:lstStyle/>
          <a:p>
            <a:fld id="{51707097-7FDB-4D17-AAAB-4800B77FA121}" type="slidenum">
              <a:rPr lang="zh-TW" altLang="en-US" smtClean="0"/>
              <a:pPr/>
              <a:t>14</a:t>
            </a:fld>
            <a:endParaRPr lang="zh-TW"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en-US" sz="3200" dirty="0" smtClean="0">
                <a:latin typeface="標楷體" pitchFamily="65" charset="-120"/>
                <a:ea typeface="標楷體" pitchFamily="65" charset="-120"/>
              </a:rPr>
              <a:t>（３）</a:t>
            </a:r>
            <a:r>
              <a:rPr lang="zh-TW" altLang="zh-TW" sz="3200" dirty="0" smtClean="0">
                <a:latin typeface="標楷體" pitchFamily="65" charset="-120"/>
                <a:ea typeface="標楷體" pitchFamily="65" charset="-120"/>
              </a:rPr>
              <a:t>表</a:t>
            </a:r>
            <a:r>
              <a:rPr lang="en-US" altLang="zh-TW" sz="3200" dirty="0" smtClean="0">
                <a:latin typeface="標楷體" pitchFamily="65" charset="-120"/>
                <a:ea typeface="標楷體" pitchFamily="65" charset="-120"/>
              </a:rPr>
              <a:t>4-2</a:t>
            </a:r>
            <a:r>
              <a:rPr lang="zh-TW" altLang="zh-TW" sz="3200" dirty="0" smtClean="0">
                <a:latin typeface="標楷體" pitchFamily="65" charset="-120"/>
                <a:ea typeface="標楷體" pitchFamily="65" charset="-120"/>
              </a:rPr>
              <a:t>彈性學習節數課程計畫</a:t>
            </a:r>
            <a:endParaRPr lang="zh-TW" altLang="en-US" sz="3200" dirty="0"/>
          </a:p>
        </p:txBody>
      </p:sp>
      <p:sp>
        <p:nvSpPr>
          <p:cNvPr id="3" name="內容版面配置區 2"/>
          <p:cNvSpPr>
            <a:spLocks noGrp="1"/>
          </p:cNvSpPr>
          <p:nvPr>
            <p:ph idx="1"/>
          </p:nvPr>
        </p:nvSpPr>
        <p:spPr>
          <a:xfrm>
            <a:off x="457200" y="1600200"/>
            <a:ext cx="8229600" cy="5069160"/>
          </a:xfrm>
        </p:spPr>
        <p:txBody>
          <a:bodyPr>
            <a:normAutofit/>
          </a:bodyPr>
          <a:lstStyle/>
          <a:p>
            <a:endParaRPr lang="en-US" altLang="zh-TW" dirty="0" smtClean="0"/>
          </a:p>
          <a:p>
            <a:endParaRPr lang="en-US" altLang="zh-TW" dirty="0"/>
          </a:p>
          <a:p>
            <a:endParaRPr lang="en-US" altLang="zh-TW" dirty="0" smtClean="0"/>
          </a:p>
          <a:p>
            <a:endParaRPr lang="en-US" altLang="zh-TW" dirty="0"/>
          </a:p>
          <a:p>
            <a:endParaRPr lang="en-US" altLang="zh-TW" dirty="0" smtClean="0"/>
          </a:p>
          <a:p>
            <a:endParaRPr lang="en-US" altLang="zh-TW" dirty="0" smtClean="0"/>
          </a:p>
          <a:p>
            <a:r>
              <a:rPr lang="zh-TW" altLang="zh-TW" sz="2800" dirty="0" smtClean="0">
                <a:latin typeface="標楷體" pitchFamily="65" charset="-120"/>
                <a:ea typeface="標楷體" pitchFamily="65" charset="-120"/>
              </a:rPr>
              <a:t>法令規定須排定之課程，</a:t>
            </a:r>
            <a:r>
              <a:rPr lang="zh-TW" altLang="en-US" sz="2800" dirty="0" smtClean="0">
                <a:latin typeface="標楷體" pitchFamily="65" charset="-120"/>
                <a:ea typeface="標楷體" pitchFamily="65" charset="-120"/>
              </a:rPr>
              <a:t>需</a:t>
            </a:r>
            <a:r>
              <a:rPr lang="zh-TW" altLang="zh-TW" sz="2800" dirty="0" smtClean="0">
                <a:latin typeface="標楷體" pitchFamily="65" charset="-120"/>
                <a:ea typeface="標楷體" pitchFamily="65" charset="-120"/>
              </a:rPr>
              <a:t>填列</a:t>
            </a:r>
            <a:r>
              <a:rPr lang="zh-TW" altLang="en-US" sz="2800" dirty="0" smtClean="0">
                <a:latin typeface="標楷體" pitchFamily="65" charset="-120"/>
                <a:ea typeface="標楷體" pitchFamily="65" charset="-120"/>
              </a:rPr>
              <a:t>於</a:t>
            </a:r>
            <a:r>
              <a:rPr lang="zh-TW" altLang="zh-TW" sz="2800" dirty="0" smtClean="0">
                <a:latin typeface="標楷體" pitchFamily="65" charset="-120"/>
                <a:ea typeface="標楷體" pitchFamily="65" charset="-120"/>
              </a:rPr>
              <a:t>「彈性學習」進度。</a:t>
            </a:r>
          </a:p>
          <a:p>
            <a:endParaRPr lang="zh-TW" altLang="en-US" dirty="0"/>
          </a:p>
        </p:txBody>
      </p:sp>
      <p:sp>
        <p:nvSpPr>
          <p:cNvPr id="4" name="投影片編號版面配置區 3"/>
          <p:cNvSpPr>
            <a:spLocks noGrp="1"/>
          </p:cNvSpPr>
          <p:nvPr>
            <p:ph type="sldNum" sz="quarter" idx="12"/>
          </p:nvPr>
        </p:nvSpPr>
        <p:spPr/>
        <p:txBody>
          <a:bodyPr/>
          <a:lstStyle/>
          <a:p>
            <a:fld id="{51707097-7FDB-4D17-AAAB-4800B77FA121}" type="slidenum">
              <a:rPr lang="zh-TW" altLang="en-US" smtClean="0"/>
              <a:pPr/>
              <a:t>15</a:t>
            </a:fld>
            <a:endParaRPr lang="zh-TW" altLang="en-US"/>
          </a:p>
        </p:txBody>
      </p:sp>
      <p:pic>
        <p:nvPicPr>
          <p:cNvPr id="5" name="圖片 4" descr="4-2彈性領域課程計畫截圖1.png"/>
          <p:cNvPicPr>
            <a:picLocks noChangeAspect="1"/>
          </p:cNvPicPr>
          <p:nvPr/>
        </p:nvPicPr>
        <p:blipFill>
          <a:blip r:embed="rId2" cstate="print"/>
          <a:stretch>
            <a:fillRect/>
          </a:stretch>
        </p:blipFill>
        <p:spPr>
          <a:xfrm>
            <a:off x="611560" y="1198719"/>
            <a:ext cx="7848871" cy="3958474"/>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en-US" sz="3200" dirty="0" smtClean="0">
                <a:latin typeface="標楷體" pitchFamily="65" charset="-120"/>
                <a:ea typeface="標楷體" pitchFamily="65" charset="-120"/>
              </a:rPr>
              <a:t>法定課程請列明於單元目標</a:t>
            </a:r>
            <a:endParaRPr lang="zh-TW" altLang="en-US" sz="3200" dirty="0"/>
          </a:p>
        </p:txBody>
      </p:sp>
      <p:sp>
        <p:nvSpPr>
          <p:cNvPr id="4" name="投影片編號版面配置區 3"/>
          <p:cNvSpPr>
            <a:spLocks noGrp="1"/>
          </p:cNvSpPr>
          <p:nvPr>
            <p:ph type="sldNum" sz="quarter" idx="12"/>
          </p:nvPr>
        </p:nvSpPr>
        <p:spPr/>
        <p:txBody>
          <a:bodyPr/>
          <a:lstStyle/>
          <a:p>
            <a:fld id="{51707097-7FDB-4D17-AAAB-4800B77FA121}" type="slidenum">
              <a:rPr lang="zh-TW" altLang="en-US" smtClean="0"/>
              <a:pPr/>
              <a:t>16</a:t>
            </a:fld>
            <a:endParaRPr lang="zh-TW" altLang="en-US"/>
          </a:p>
        </p:txBody>
      </p:sp>
      <p:pic>
        <p:nvPicPr>
          <p:cNvPr id="5" name="圖片 3" descr="法定.PNG"/>
          <p:cNvPicPr>
            <a:picLocks noGrp="1" noChangeAspect="1"/>
          </p:cNvPicPr>
          <p:nvPr>
            <p:ph idx="1"/>
          </p:nvPr>
        </p:nvPicPr>
        <p:blipFill>
          <a:blip r:embed="rId2" cstate="print"/>
          <a:srcRect/>
          <a:stretch>
            <a:fillRect/>
          </a:stretch>
        </p:blipFill>
        <p:spPr bwMode="auto">
          <a:xfrm>
            <a:off x="1835696" y="1196752"/>
            <a:ext cx="5259963" cy="555753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3000" dirty="0" smtClean="0">
                <a:solidFill>
                  <a:srgbClr val="000066"/>
                </a:solidFill>
                <a:latin typeface="標楷體" pitchFamily="65" charset="-120"/>
                <a:ea typeface="標楷體" pitchFamily="65" charset="-120"/>
                <a:sym typeface="Wingdings" pitchFamily="2" charset="2"/>
              </a:rPr>
              <a:t>106</a:t>
            </a:r>
            <a:r>
              <a:rPr lang="zh-TW" altLang="en-US" sz="3000" dirty="0" smtClean="0">
                <a:solidFill>
                  <a:srgbClr val="000066"/>
                </a:solidFill>
                <a:latin typeface="標楷體" pitchFamily="65" charset="-120"/>
                <a:ea typeface="標楷體" pitchFamily="65" charset="-120"/>
                <a:sym typeface="Wingdings" pitchFamily="2" charset="2"/>
              </a:rPr>
              <a:t>學年度重要教育工作必須融入課程實施項目</a:t>
            </a:r>
            <a:endParaRPr lang="zh-TW" altLang="en-US" sz="3000" dirty="0"/>
          </a:p>
        </p:txBody>
      </p:sp>
      <p:pic>
        <p:nvPicPr>
          <p:cNvPr id="5" name="內容版面配置區 4" descr="法定課程時數截圖.png"/>
          <p:cNvPicPr>
            <a:picLocks noGrp="1" noChangeAspect="1"/>
          </p:cNvPicPr>
          <p:nvPr>
            <p:ph idx="1"/>
          </p:nvPr>
        </p:nvPicPr>
        <p:blipFill>
          <a:blip r:embed="rId2" cstate="print"/>
          <a:stretch>
            <a:fillRect/>
          </a:stretch>
        </p:blipFill>
        <p:spPr>
          <a:xfrm>
            <a:off x="107504" y="1340768"/>
            <a:ext cx="8792140" cy="5112569"/>
          </a:xfrm>
        </p:spPr>
      </p:pic>
      <p:sp>
        <p:nvSpPr>
          <p:cNvPr id="4" name="投影片編號版面配置區 3"/>
          <p:cNvSpPr>
            <a:spLocks noGrp="1"/>
          </p:cNvSpPr>
          <p:nvPr>
            <p:ph type="sldNum" sz="quarter" idx="12"/>
          </p:nvPr>
        </p:nvSpPr>
        <p:spPr/>
        <p:txBody>
          <a:bodyPr/>
          <a:lstStyle/>
          <a:p>
            <a:fld id="{51707097-7FDB-4D17-AAAB-4800B77FA121}" type="slidenum">
              <a:rPr lang="zh-TW" altLang="en-US" smtClean="0"/>
              <a:pPr/>
              <a:t>17</a:t>
            </a:fld>
            <a:endParaRPr lang="zh-TW" altLang="en-US"/>
          </a:p>
        </p:txBody>
      </p:sp>
      <p:sp>
        <p:nvSpPr>
          <p:cNvPr id="3" name="文字方塊 2"/>
          <p:cNvSpPr txBox="1"/>
          <p:nvPr/>
        </p:nvSpPr>
        <p:spPr>
          <a:xfrm>
            <a:off x="107504" y="4005064"/>
            <a:ext cx="8784000" cy="684000"/>
          </a:xfrm>
          <a:prstGeom prst="rect">
            <a:avLst/>
          </a:prstGeom>
          <a:noFill/>
          <a:ln w="57150">
            <a:solidFill>
              <a:srgbClr val="FF0000"/>
            </a:solidFill>
          </a:ln>
        </p:spPr>
        <p:txBody>
          <a:bodyPr wrap="square" rtlCol="0">
            <a:spAutoFit/>
          </a:bodyPr>
          <a:lstStyle/>
          <a:p>
            <a:endParaRPr lang="zh-TW" altLang="en-US" dirty="0"/>
          </a:p>
        </p:txBody>
      </p:sp>
      <p:cxnSp>
        <p:nvCxnSpPr>
          <p:cNvPr id="7" name="直線接點 6"/>
          <p:cNvCxnSpPr/>
          <p:nvPr/>
        </p:nvCxnSpPr>
        <p:spPr>
          <a:xfrm>
            <a:off x="683568" y="6453336"/>
            <a:ext cx="792088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en-US" sz="3200" dirty="0">
                <a:latin typeface="標楷體" pitchFamily="65" charset="-120"/>
                <a:ea typeface="標楷體" pitchFamily="65" charset="-120"/>
              </a:rPr>
              <a:t>（３）</a:t>
            </a:r>
            <a:r>
              <a:rPr lang="zh-TW" altLang="zh-TW" sz="3200" dirty="0">
                <a:latin typeface="標楷體" pitchFamily="65" charset="-120"/>
                <a:ea typeface="標楷體" pitchFamily="65" charset="-120"/>
              </a:rPr>
              <a:t>表</a:t>
            </a:r>
            <a:r>
              <a:rPr lang="en-US" altLang="zh-TW" sz="3200" dirty="0">
                <a:latin typeface="標楷體" pitchFamily="65" charset="-120"/>
                <a:ea typeface="標楷體" pitchFamily="65" charset="-120"/>
              </a:rPr>
              <a:t>4-2</a:t>
            </a:r>
            <a:r>
              <a:rPr lang="zh-TW" altLang="zh-TW" sz="3200" dirty="0">
                <a:latin typeface="標楷體" pitchFamily="65" charset="-120"/>
                <a:ea typeface="標楷體" pitchFamily="65" charset="-120"/>
              </a:rPr>
              <a:t>彈性學習節數課程計畫</a:t>
            </a:r>
            <a:endParaRPr lang="zh-TW" altLang="en-US" sz="3200" dirty="0"/>
          </a:p>
        </p:txBody>
      </p:sp>
      <p:sp>
        <p:nvSpPr>
          <p:cNvPr id="3" name="內容版面配置區 2"/>
          <p:cNvSpPr>
            <a:spLocks noGrp="1"/>
          </p:cNvSpPr>
          <p:nvPr>
            <p:ph idx="1"/>
          </p:nvPr>
        </p:nvSpPr>
        <p:spPr/>
        <p:txBody>
          <a:bodyPr/>
          <a:lstStyle/>
          <a:p>
            <a:r>
              <a:rPr lang="zh-TW" altLang="zh-TW" sz="2800" dirty="0">
                <a:latin typeface="標楷體" pitchFamily="65" charset="-120"/>
                <a:ea typeface="標楷體" pitchFamily="65" charset="-120"/>
              </a:rPr>
              <a:t>全民國防教育請融入或安排於學校教育與宣導活動實施</a:t>
            </a:r>
            <a:r>
              <a:rPr lang="zh-TW"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縣</a:t>
            </a:r>
            <a:r>
              <a:rPr lang="zh-TW" altLang="zh-TW" sz="2800" dirty="0" smtClean="0">
                <a:latin typeface="標楷體" pitchFamily="65" charset="-120"/>
                <a:ea typeface="標楷體" pitchFamily="65" charset="-120"/>
              </a:rPr>
              <a:t>府</a:t>
            </a:r>
            <a:r>
              <a:rPr lang="zh-TW" altLang="zh-TW" sz="2800" dirty="0">
                <a:latin typeface="標楷體" pitchFamily="65" charset="-120"/>
                <a:ea typeface="標楷體" pitchFamily="65" charset="-120"/>
              </a:rPr>
              <a:t>將依年度國防教育考核重點項目彙報成果。</a:t>
            </a:r>
            <a:endParaRPr lang="en-US" altLang="zh-TW" sz="2800" dirty="0">
              <a:latin typeface="標楷體" pitchFamily="65" charset="-120"/>
              <a:ea typeface="標楷體" pitchFamily="65" charset="-120"/>
            </a:endParaRPr>
          </a:p>
          <a:p>
            <a:r>
              <a:rPr lang="zh-TW" altLang="zh-TW" sz="2800" dirty="0">
                <a:latin typeface="標楷體" pitchFamily="65" charset="-120"/>
                <a:ea typeface="標楷體" pitchFamily="65" charset="-120"/>
              </a:rPr>
              <a:t>品德教育請納入總體課程計畫中並進行部分固定時數或時段之品德教育教學</a:t>
            </a:r>
            <a:r>
              <a:rPr lang="zh-TW"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縣</a:t>
            </a:r>
            <a:r>
              <a:rPr lang="zh-TW" altLang="zh-TW" sz="2800" dirty="0" smtClean="0">
                <a:latin typeface="標楷體" pitchFamily="65" charset="-120"/>
                <a:ea typeface="標楷體" pitchFamily="65" charset="-120"/>
              </a:rPr>
              <a:t>府</a:t>
            </a:r>
            <a:r>
              <a:rPr lang="zh-TW" altLang="zh-TW" sz="2800" dirty="0">
                <a:latin typeface="標楷體" pitchFamily="65" charset="-120"/>
                <a:ea typeface="標楷體" pitchFamily="65" charset="-120"/>
              </a:rPr>
              <a:t>將依年度</a:t>
            </a:r>
            <a:r>
              <a:rPr lang="zh-TW" altLang="zh-TW" sz="2800" dirty="0" smtClean="0">
                <a:latin typeface="標楷體" pitchFamily="65" charset="-120"/>
                <a:ea typeface="標楷體" pitchFamily="65" charset="-120"/>
              </a:rPr>
              <a:t>品德教育</a:t>
            </a:r>
            <a:r>
              <a:rPr lang="zh-TW" altLang="zh-TW" sz="2800" dirty="0">
                <a:latin typeface="標楷體" pitchFamily="65" charset="-120"/>
                <a:ea typeface="標楷體" pitchFamily="65" charset="-120"/>
              </a:rPr>
              <a:t>考核重點項目彙報成果</a:t>
            </a:r>
            <a:r>
              <a:rPr lang="zh-TW" altLang="zh-TW"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r>
              <a:rPr lang="zh-TW" altLang="en-US" sz="2800" dirty="0">
                <a:latin typeface="標楷體" pitchFamily="65" charset="-120"/>
                <a:ea typeface="標楷體" pitchFamily="65" charset="-120"/>
              </a:rPr>
              <a:t>品德教育</a:t>
            </a:r>
            <a:r>
              <a:rPr lang="zh-TW" altLang="en-US" sz="2800" dirty="0" smtClean="0">
                <a:latin typeface="標楷體" pitchFamily="65" charset="-120"/>
                <a:ea typeface="標楷體" pitchFamily="65" charset="-120"/>
              </a:rPr>
              <a:t>部分可於學生朝會或</a:t>
            </a:r>
            <a:r>
              <a:rPr lang="zh-TW" altLang="en-US" sz="2800" dirty="0" smtClean="0">
                <a:solidFill>
                  <a:srgbClr val="FF0000"/>
                </a:solidFill>
                <a:latin typeface="標楷體" pitchFamily="65" charset="-120"/>
                <a:ea typeface="標楷體" pitchFamily="65" charset="-120"/>
              </a:rPr>
              <a:t>班會</a:t>
            </a:r>
            <a:r>
              <a:rPr lang="zh-TW" altLang="en-US" sz="2800" dirty="0" smtClean="0">
                <a:latin typeface="標楷體" pitchFamily="65" charset="-120"/>
                <a:ea typeface="標楷體" pitchFamily="65" charset="-120"/>
              </a:rPr>
              <a:t>中實施</a:t>
            </a:r>
            <a:r>
              <a:rPr lang="zh-TW" altLang="en-US" sz="2800" dirty="0" smtClean="0">
                <a:latin typeface="標楷體"/>
                <a:ea typeface="標楷體"/>
              </a:rPr>
              <a:t>。</a:t>
            </a:r>
            <a:endParaRPr lang="en-US" altLang="zh-TW" sz="2800" dirty="0">
              <a:latin typeface="標楷體" pitchFamily="65" charset="-120"/>
              <a:ea typeface="標楷體" pitchFamily="65" charset="-120"/>
            </a:endParaRPr>
          </a:p>
          <a:p>
            <a:endParaRPr lang="zh-TW" altLang="en-US" dirty="0"/>
          </a:p>
        </p:txBody>
      </p:sp>
      <p:sp>
        <p:nvSpPr>
          <p:cNvPr id="4" name="投影片編號版面配置區 3"/>
          <p:cNvSpPr>
            <a:spLocks noGrp="1"/>
          </p:cNvSpPr>
          <p:nvPr>
            <p:ph type="sldNum" sz="quarter" idx="12"/>
          </p:nvPr>
        </p:nvSpPr>
        <p:spPr/>
        <p:txBody>
          <a:bodyPr/>
          <a:lstStyle/>
          <a:p>
            <a:fld id="{51707097-7FDB-4D17-AAAB-4800B77FA121}" type="slidenum">
              <a:rPr lang="zh-TW" altLang="en-US" smtClean="0"/>
              <a:pPr/>
              <a:t>18</a:t>
            </a:fld>
            <a:endParaRPr lang="zh-TW" altLang="en-US"/>
          </a:p>
        </p:txBody>
      </p:sp>
    </p:spTree>
    <p:extLst>
      <p:ext uri="{BB962C8B-B14F-4D97-AF65-F5344CB8AC3E}">
        <p14:creationId xmlns:p14="http://schemas.microsoft.com/office/powerpoint/2010/main" val="40413406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en-US" sz="3200" dirty="0">
                <a:latin typeface="標楷體" pitchFamily="65" charset="-120"/>
                <a:ea typeface="標楷體" pitchFamily="65" charset="-120"/>
              </a:rPr>
              <a:t>（３）</a:t>
            </a:r>
            <a:r>
              <a:rPr lang="zh-TW" altLang="zh-TW" sz="3200" dirty="0">
                <a:latin typeface="標楷體" pitchFamily="65" charset="-120"/>
                <a:ea typeface="標楷體" pitchFamily="65" charset="-120"/>
              </a:rPr>
              <a:t>表</a:t>
            </a:r>
            <a:r>
              <a:rPr lang="en-US" altLang="zh-TW" sz="3200" dirty="0">
                <a:latin typeface="標楷體" pitchFamily="65" charset="-120"/>
                <a:ea typeface="標楷體" pitchFamily="65" charset="-120"/>
              </a:rPr>
              <a:t>4-2</a:t>
            </a:r>
            <a:r>
              <a:rPr lang="zh-TW" altLang="zh-TW" sz="3200" dirty="0">
                <a:latin typeface="標楷體" pitchFamily="65" charset="-120"/>
                <a:ea typeface="標楷體" pitchFamily="65" charset="-120"/>
              </a:rPr>
              <a:t>彈性學習節數課程計畫</a:t>
            </a:r>
            <a:endParaRPr lang="zh-TW" altLang="en-US" sz="3200" dirty="0"/>
          </a:p>
        </p:txBody>
      </p:sp>
      <p:sp>
        <p:nvSpPr>
          <p:cNvPr id="3" name="內容版面配置區 2"/>
          <p:cNvSpPr>
            <a:spLocks noGrp="1"/>
          </p:cNvSpPr>
          <p:nvPr>
            <p:ph idx="1"/>
          </p:nvPr>
        </p:nvSpPr>
        <p:spPr/>
        <p:txBody>
          <a:bodyPr/>
          <a:lstStyle/>
          <a:p>
            <a:endParaRPr lang="en-US" altLang="zh-TW" dirty="0" smtClean="0"/>
          </a:p>
          <a:p>
            <a:endParaRPr lang="en-US" altLang="zh-TW" dirty="0"/>
          </a:p>
          <a:p>
            <a:endParaRPr lang="en-US" altLang="zh-TW" dirty="0" smtClean="0"/>
          </a:p>
          <a:p>
            <a:endParaRPr lang="en-US" altLang="zh-TW" dirty="0"/>
          </a:p>
          <a:p>
            <a:endParaRPr lang="en-US" altLang="zh-TW" dirty="0" smtClean="0"/>
          </a:p>
          <a:p>
            <a:endParaRPr lang="en-US" altLang="zh-TW" dirty="0"/>
          </a:p>
          <a:p>
            <a:endParaRPr lang="en-US" altLang="zh-TW" dirty="0" smtClean="0"/>
          </a:p>
          <a:p>
            <a:endParaRPr lang="zh-TW" altLang="en-US" dirty="0"/>
          </a:p>
        </p:txBody>
      </p:sp>
      <p:sp>
        <p:nvSpPr>
          <p:cNvPr id="4" name="投影片編號版面配置區 3"/>
          <p:cNvSpPr>
            <a:spLocks noGrp="1"/>
          </p:cNvSpPr>
          <p:nvPr>
            <p:ph type="sldNum" sz="quarter" idx="12"/>
          </p:nvPr>
        </p:nvSpPr>
        <p:spPr/>
        <p:txBody>
          <a:bodyPr/>
          <a:lstStyle/>
          <a:p>
            <a:fld id="{51707097-7FDB-4D17-AAAB-4800B77FA121}" type="slidenum">
              <a:rPr lang="zh-TW" altLang="en-US" smtClean="0"/>
              <a:pPr/>
              <a:t>19</a:t>
            </a:fld>
            <a:endParaRPr lang="zh-TW" altLang="en-US"/>
          </a:p>
        </p:txBody>
      </p:sp>
      <p:pic>
        <p:nvPicPr>
          <p:cNvPr id="5" name="圖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197240"/>
            <a:ext cx="8323306" cy="4392000"/>
          </a:xfrm>
          <a:prstGeom prst="rect">
            <a:avLst/>
          </a:prstGeom>
        </p:spPr>
      </p:pic>
    </p:spTree>
    <p:extLst>
      <p:ext uri="{BB962C8B-B14F-4D97-AF65-F5344CB8AC3E}">
        <p14:creationId xmlns:p14="http://schemas.microsoft.com/office/powerpoint/2010/main" val="11844992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zh-TW" dirty="0">
                <a:latin typeface="標楷體" pitchFamily="65" charset="-120"/>
                <a:ea typeface="標楷體" pitchFamily="65" charset="-120"/>
              </a:rPr>
              <a:t>業務單位報告：</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p:txBody>
          <a:bodyPr/>
          <a:lstStyle/>
          <a:p>
            <a:pPr>
              <a:spcBef>
                <a:spcPct val="0"/>
              </a:spcBef>
              <a:buNone/>
            </a:pPr>
            <a:r>
              <a:rPr lang="en-US" altLang="zh-TW" sz="4000" dirty="0">
                <a:latin typeface="標楷體" pitchFamily="65" charset="-120"/>
                <a:ea typeface="標楷體" pitchFamily="65" charset="-120"/>
                <a:cs typeface="+mj-cs"/>
              </a:rPr>
              <a:t>1.</a:t>
            </a:r>
            <a:r>
              <a:rPr lang="zh-TW" altLang="zh-TW" sz="4000" dirty="0">
                <a:latin typeface="標楷體" pitchFamily="65" charset="-120"/>
                <a:ea typeface="標楷體" pitchFamily="65" charset="-120"/>
                <a:cs typeface="+mj-cs"/>
              </a:rPr>
              <a:t>說明課程計畫審查期程</a:t>
            </a:r>
            <a:r>
              <a:rPr lang="zh-TW" altLang="zh-TW" sz="4000" dirty="0" smtClean="0">
                <a:latin typeface="標楷體" pitchFamily="65" charset="-120"/>
                <a:ea typeface="標楷體" pitchFamily="65" charset="-120"/>
                <a:cs typeface="+mj-cs"/>
              </a:rPr>
              <a:t>。</a:t>
            </a:r>
            <a:endParaRPr lang="en-US" altLang="zh-TW" sz="4000" dirty="0" smtClean="0">
              <a:latin typeface="標楷體" pitchFamily="65" charset="-120"/>
              <a:ea typeface="標楷體" pitchFamily="65" charset="-120"/>
              <a:cs typeface="+mj-cs"/>
            </a:endParaRPr>
          </a:p>
          <a:p>
            <a:pPr>
              <a:spcBef>
                <a:spcPct val="0"/>
              </a:spcBef>
              <a:buNone/>
            </a:pPr>
            <a:endParaRPr lang="en-US" altLang="zh-TW" sz="4000" dirty="0">
              <a:latin typeface="標楷體" pitchFamily="65" charset="-120"/>
              <a:ea typeface="標楷體" pitchFamily="65" charset="-120"/>
              <a:cs typeface="+mj-cs"/>
            </a:endParaRPr>
          </a:p>
          <a:p>
            <a:endParaRPr lang="zh-TW" altLang="en-US" dirty="0"/>
          </a:p>
        </p:txBody>
      </p:sp>
      <p:sp>
        <p:nvSpPr>
          <p:cNvPr id="4" name="投影片編號版面配置區 3"/>
          <p:cNvSpPr>
            <a:spLocks noGrp="1"/>
          </p:cNvSpPr>
          <p:nvPr>
            <p:ph type="sldNum" sz="quarter" idx="12"/>
          </p:nvPr>
        </p:nvSpPr>
        <p:spPr/>
        <p:txBody>
          <a:bodyPr/>
          <a:lstStyle/>
          <a:p>
            <a:fld id="{51707097-7FDB-4D17-AAAB-4800B77FA121}" type="slidenum">
              <a:rPr lang="zh-TW" altLang="en-US" smtClean="0"/>
              <a:pPr/>
              <a:t>2</a:t>
            </a:fld>
            <a:endParaRPr lang="zh-TW" altLang="en-US"/>
          </a:p>
        </p:txBody>
      </p:sp>
      <p:pic>
        <p:nvPicPr>
          <p:cNvPr id="5" name="圖片 4" descr="時程表截圖.png"/>
          <p:cNvPicPr>
            <a:picLocks noChangeAspect="1"/>
          </p:cNvPicPr>
          <p:nvPr/>
        </p:nvPicPr>
        <p:blipFill>
          <a:blip r:embed="rId3" cstate="print"/>
          <a:stretch>
            <a:fillRect/>
          </a:stretch>
        </p:blipFill>
        <p:spPr>
          <a:xfrm>
            <a:off x="542281" y="2347968"/>
            <a:ext cx="7774135" cy="4249384"/>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zh-TW" dirty="0">
                <a:latin typeface="標楷體" pitchFamily="65" charset="-120"/>
                <a:ea typeface="標楷體" pitchFamily="65" charset="-120"/>
              </a:rPr>
              <a:t>討論提案：</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p:txBody>
          <a:bodyPr>
            <a:normAutofit/>
          </a:bodyPr>
          <a:lstStyle/>
          <a:p>
            <a:r>
              <a:rPr lang="zh-TW" altLang="zh-TW" dirty="0" smtClean="0">
                <a:latin typeface="標楷體" pitchFamily="65" charset="-120"/>
                <a:ea typeface="標楷體" pitchFamily="65" charset="-120"/>
              </a:rPr>
              <a:t>案由</a:t>
            </a:r>
            <a:r>
              <a:rPr lang="zh-TW" altLang="zh-TW" dirty="0">
                <a:latin typeface="標楷體" pitchFamily="65" charset="-120"/>
                <a:ea typeface="標楷體" pitchFamily="65" charset="-120"/>
              </a:rPr>
              <a:t>一：本校</a:t>
            </a:r>
            <a:r>
              <a:rPr lang="en-US" altLang="zh-TW" dirty="0">
                <a:latin typeface="標楷體" pitchFamily="65" charset="-120"/>
                <a:ea typeface="標楷體" pitchFamily="65" charset="-120"/>
              </a:rPr>
              <a:t>106</a:t>
            </a:r>
            <a:r>
              <a:rPr lang="zh-TW" altLang="zh-TW" dirty="0">
                <a:latin typeface="標楷體" pitchFamily="65" charset="-120"/>
                <a:ea typeface="標楷體" pitchFamily="65" charset="-120"/>
              </a:rPr>
              <a:t>學年度各年級學生領域學</a:t>
            </a:r>
            <a:endParaRPr lang="en-US" altLang="zh-TW" dirty="0">
              <a:latin typeface="標楷體" pitchFamily="65" charset="-120"/>
              <a:ea typeface="標楷體" pitchFamily="65" charset="-120"/>
            </a:endParaRPr>
          </a:p>
          <a:p>
            <a:pPr marL="0" indent="0">
              <a:buNone/>
            </a:pPr>
            <a:r>
              <a:rPr lang="zh-TW" altLang="en-US" dirty="0" smtClean="0">
                <a:latin typeface="標楷體" pitchFamily="65" charset="-120"/>
                <a:ea typeface="標楷體" pitchFamily="65" charset="-120"/>
              </a:rPr>
              <a:t>　　　　　</a:t>
            </a:r>
            <a:r>
              <a:rPr lang="zh-TW" altLang="zh-TW" dirty="0" smtClean="0">
                <a:latin typeface="標楷體" pitchFamily="65" charset="-120"/>
                <a:ea typeface="標楷體" pitchFamily="65" charset="-120"/>
              </a:rPr>
              <a:t>習</a:t>
            </a:r>
            <a:r>
              <a:rPr lang="zh-TW" altLang="zh-TW" dirty="0">
                <a:latin typeface="標楷體" pitchFamily="65" charset="-120"/>
                <a:ea typeface="標楷體" pitchFamily="65" charset="-120"/>
              </a:rPr>
              <a:t>節數，提請討論。</a:t>
            </a:r>
          </a:p>
          <a:p>
            <a:r>
              <a:rPr lang="zh-TW" altLang="zh-TW" dirty="0">
                <a:latin typeface="標楷體" pitchFamily="65" charset="-120"/>
                <a:ea typeface="標楷體" pitchFamily="65" charset="-120"/>
              </a:rPr>
              <a:t>說</a:t>
            </a:r>
            <a:r>
              <a:rPr lang="zh-TW" altLang="en-US" dirty="0">
                <a:latin typeface="標楷體" pitchFamily="65" charset="-120"/>
                <a:ea typeface="標楷體" pitchFamily="65" charset="-120"/>
              </a:rPr>
              <a:t>　</a:t>
            </a:r>
            <a:r>
              <a:rPr lang="zh-TW" altLang="zh-TW" dirty="0">
                <a:latin typeface="標楷體" pitchFamily="65" charset="-120"/>
                <a:ea typeface="標楷體" pitchFamily="65" charset="-120"/>
              </a:rPr>
              <a:t>明：</a:t>
            </a:r>
            <a:r>
              <a:rPr lang="en-US" altLang="zh-TW" dirty="0">
                <a:latin typeface="標楷體" pitchFamily="65" charset="-120"/>
                <a:ea typeface="標楷體" pitchFamily="65" charset="-120"/>
              </a:rPr>
              <a:t>106</a:t>
            </a:r>
            <a:r>
              <a:rPr lang="zh-TW" altLang="zh-TW" dirty="0">
                <a:latin typeface="標楷體" pitchFamily="65" charset="-120"/>
                <a:ea typeface="標楷體" pitchFamily="65" charset="-120"/>
              </a:rPr>
              <a:t>學年度學生</a:t>
            </a:r>
            <a:r>
              <a:rPr lang="zh-TW" altLang="zh-TW" dirty="0" smtClean="0">
                <a:latin typeface="標楷體" pitchFamily="65" charset="-120"/>
                <a:ea typeface="標楷體" pitchFamily="65" charset="-120"/>
              </a:rPr>
              <a:t>領域</a:t>
            </a:r>
            <a:r>
              <a:rPr lang="zh-TW" altLang="zh-TW" dirty="0">
                <a:latin typeface="標楷體" pitchFamily="65" charset="-120"/>
                <a:ea typeface="標楷體" pitchFamily="65" charset="-120"/>
              </a:rPr>
              <a:t>學習節數詳</a:t>
            </a:r>
            <a:r>
              <a:rPr lang="zh-TW" altLang="zh-TW" dirty="0" smtClean="0">
                <a:latin typeface="標楷體" pitchFamily="65" charset="-120"/>
                <a:ea typeface="標楷體" pitchFamily="65" charset="-120"/>
              </a:rPr>
              <a:t>如</a:t>
            </a:r>
            <a:endParaRPr lang="en-US" altLang="zh-TW" dirty="0" smtClean="0">
              <a:latin typeface="標楷體" pitchFamily="65" charset="-120"/>
              <a:ea typeface="標楷體" pitchFamily="65" charset="-120"/>
            </a:endParaRPr>
          </a:p>
          <a:p>
            <a:pPr marL="0" indent="0">
              <a:buNone/>
            </a:pPr>
            <a:r>
              <a:rPr lang="zh-TW" altLang="en-US" dirty="0">
                <a:latin typeface="標楷體" pitchFamily="65" charset="-120"/>
                <a:ea typeface="標楷體" pitchFamily="65" charset="-120"/>
              </a:rPr>
              <a:t>　</a:t>
            </a:r>
            <a:r>
              <a:rPr lang="zh-TW" altLang="en-US" dirty="0" smtClean="0">
                <a:latin typeface="標楷體" pitchFamily="65" charset="-120"/>
                <a:ea typeface="標楷體" pitchFamily="65" charset="-120"/>
              </a:rPr>
              <a:t>　　　　</a:t>
            </a:r>
            <a:r>
              <a:rPr lang="zh-TW" altLang="zh-TW" dirty="0" smtClean="0">
                <a:latin typeface="標楷體" pitchFamily="65" charset="-120"/>
                <a:ea typeface="標楷體" pitchFamily="65" charset="-120"/>
                <a:hlinkClick r:id="rId2" action="ppaction://hlinkfile"/>
              </a:rPr>
              <a:t>全</a:t>
            </a:r>
            <a:r>
              <a:rPr lang="zh-TW" altLang="zh-TW" dirty="0">
                <a:latin typeface="標楷體" pitchFamily="65" charset="-120"/>
                <a:ea typeface="標楷體" pitchFamily="65" charset="-120"/>
                <a:hlinkClick r:id="rId2" action="ppaction://hlinkfile"/>
              </a:rPr>
              <a:t>校年級學習節數總表</a:t>
            </a:r>
            <a:r>
              <a:rPr lang="zh-TW" altLang="zh-TW" dirty="0">
                <a:latin typeface="標楷體" pitchFamily="65" charset="-120"/>
                <a:ea typeface="標楷體" pitchFamily="65" charset="-120"/>
              </a:rPr>
              <a:t>（</a:t>
            </a:r>
            <a:r>
              <a:rPr lang="en-US" altLang="zh-TW" dirty="0">
                <a:latin typeface="標楷體" pitchFamily="65" charset="-120"/>
                <a:ea typeface="標楷體" pitchFamily="65" charset="-120"/>
              </a:rPr>
              <a:t>2-1</a:t>
            </a:r>
            <a:r>
              <a:rPr lang="zh-TW" altLang="zh-TW"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r>
              <a:rPr lang="zh-TW" altLang="en-US" dirty="0">
                <a:latin typeface="標楷體" pitchFamily="65" charset="-120"/>
                <a:ea typeface="標楷體" pitchFamily="65" charset="-120"/>
              </a:rPr>
              <a:t>決　議：照案通過。</a:t>
            </a:r>
            <a:endParaRPr lang="en-US" altLang="zh-TW" dirty="0">
              <a:latin typeface="標楷體" pitchFamily="65" charset="-120"/>
              <a:ea typeface="標楷體" pitchFamily="65" charset="-120"/>
            </a:endParaRPr>
          </a:p>
          <a:p>
            <a:endParaRPr lang="zh-TW" altLang="en-US" dirty="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51707097-7FDB-4D17-AAAB-4800B77FA121}" type="slidenum">
              <a:rPr lang="zh-TW" altLang="en-US" smtClean="0"/>
              <a:pPr/>
              <a:t>20</a:t>
            </a:fld>
            <a:endParaRPr lang="zh-TW"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a:r>
              <a:rPr lang="zh-TW" altLang="zh-TW" dirty="0" smtClean="0">
                <a:latin typeface="標楷體" pitchFamily="65" charset="-120"/>
                <a:ea typeface="標楷體" pitchFamily="65" charset="-120"/>
              </a:rPr>
              <a:t>討論提案：</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457200" y="1600200"/>
            <a:ext cx="8229600" cy="4925144"/>
          </a:xfrm>
        </p:spPr>
        <p:txBody>
          <a:bodyPr>
            <a:normAutofit/>
          </a:bodyPr>
          <a:lstStyle/>
          <a:p>
            <a:r>
              <a:rPr lang="zh-TW" altLang="zh-TW" dirty="0">
                <a:latin typeface="標楷體" pitchFamily="65" charset="-120"/>
                <a:ea typeface="標楷體" pitchFamily="65" charset="-120"/>
              </a:rPr>
              <a:t>案由二：本校</a:t>
            </a:r>
            <a:r>
              <a:rPr lang="en-US" altLang="zh-TW" dirty="0">
                <a:latin typeface="標楷體" pitchFamily="65" charset="-120"/>
                <a:ea typeface="標楷體" pitchFamily="65" charset="-120"/>
              </a:rPr>
              <a:t>106</a:t>
            </a:r>
            <a:r>
              <a:rPr lang="zh-TW" altLang="zh-TW" dirty="0">
                <a:latin typeface="標楷體" pitchFamily="65" charset="-120"/>
                <a:ea typeface="標楷體" pitchFamily="65" charset="-120"/>
              </a:rPr>
              <a:t>學年度</a:t>
            </a:r>
            <a:r>
              <a:rPr lang="zh-TW" altLang="zh-TW" b="1" dirty="0">
                <a:latin typeface="標楷體" pitchFamily="65" charset="-120"/>
                <a:ea typeface="標楷體" pitchFamily="65" charset="-120"/>
              </a:rPr>
              <a:t>各年級學生彈性</a:t>
            </a:r>
            <a:r>
              <a:rPr lang="zh-TW" altLang="zh-TW" b="1" dirty="0" smtClean="0">
                <a:latin typeface="標楷體" pitchFamily="65" charset="-120"/>
                <a:ea typeface="標楷體" pitchFamily="65" charset="-120"/>
              </a:rPr>
              <a:t>學</a:t>
            </a:r>
            <a:endParaRPr lang="en-US" altLang="zh-TW" b="1" dirty="0" smtClean="0">
              <a:latin typeface="標楷體" pitchFamily="65" charset="-120"/>
              <a:ea typeface="標楷體" pitchFamily="65" charset="-120"/>
            </a:endParaRPr>
          </a:p>
          <a:p>
            <a:pPr>
              <a:buNone/>
            </a:pPr>
            <a:r>
              <a:rPr lang="zh-TW" altLang="en-US" b="1" dirty="0">
                <a:latin typeface="標楷體" pitchFamily="65" charset="-120"/>
                <a:ea typeface="標楷體" pitchFamily="65" charset="-120"/>
              </a:rPr>
              <a:t>　</a:t>
            </a:r>
            <a:r>
              <a:rPr lang="zh-TW" altLang="en-US" b="1" dirty="0" smtClean="0">
                <a:latin typeface="標楷體" pitchFamily="65" charset="-120"/>
                <a:ea typeface="標楷體" pitchFamily="65" charset="-120"/>
              </a:rPr>
              <a:t>　　　　</a:t>
            </a:r>
            <a:r>
              <a:rPr lang="zh-TW" altLang="zh-TW" b="1" dirty="0" smtClean="0">
                <a:latin typeface="標楷體" pitchFamily="65" charset="-120"/>
                <a:ea typeface="標楷體" pitchFamily="65" charset="-120"/>
              </a:rPr>
              <a:t>習</a:t>
            </a:r>
            <a:r>
              <a:rPr lang="zh-TW" altLang="zh-TW" b="1" dirty="0">
                <a:latin typeface="標楷體" pitchFamily="65" charset="-120"/>
                <a:ea typeface="標楷體" pitchFamily="65" charset="-120"/>
              </a:rPr>
              <a:t>節數</a:t>
            </a:r>
            <a:r>
              <a:rPr lang="zh-TW" altLang="zh-TW" dirty="0">
                <a:latin typeface="標楷體" pitchFamily="65" charset="-120"/>
                <a:ea typeface="標楷體" pitchFamily="65" charset="-120"/>
              </a:rPr>
              <a:t>，提請討論。</a:t>
            </a:r>
          </a:p>
          <a:p>
            <a:r>
              <a:rPr lang="zh-TW" altLang="zh-TW" dirty="0" smtClean="0">
                <a:latin typeface="標楷體" pitchFamily="65" charset="-120"/>
                <a:ea typeface="標楷體" pitchFamily="65" charset="-120"/>
              </a:rPr>
              <a:t>說</a:t>
            </a:r>
            <a:r>
              <a:rPr lang="zh-TW" altLang="en-US" dirty="0" smtClean="0">
                <a:latin typeface="標楷體" pitchFamily="65" charset="-120"/>
                <a:ea typeface="標楷體" pitchFamily="65" charset="-120"/>
              </a:rPr>
              <a:t>　</a:t>
            </a:r>
            <a:r>
              <a:rPr lang="zh-TW" altLang="zh-TW" dirty="0" smtClean="0">
                <a:latin typeface="標楷體" pitchFamily="65" charset="-120"/>
                <a:ea typeface="標楷體" pitchFamily="65" charset="-120"/>
              </a:rPr>
              <a:t>明</a:t>
            </a:r>
            <a:r>
              <a:rPr lang="zh-TW" altLang="zh-TW" dirty="0">
                <a:latin typeface="標楷體" pitchFamily="65" charset="-120"/>
                <a:ea typeface="標楷體" pitchFamily="65" charset="-120"/>
              </a:rPr>
              <a:t>：</a:t>
            </a:r>
            <a:r>
              <a:rPr lang="en-US" altLang="zh-TW" dirty="0">
                <a:latin typeface="標楷體" pitchFamily="65" charset="-120"/>
                <a:ea typeface="標楷體" pitchFamily="65" charset="-120"/>
              </a:rPr>
              <a:t>106</a:t>
            </a:r>
            <a:r>
              <a:rPr lang="zh-TW" altLang="zh-TW" dirty="0">
                <a:latin typeface="標楷體" pitchFamily="65" charset="-120"/>
                <a:ea typeface="標楷體" pitchFamily="65" charset="-120"/>
              </a:rPr>
              <a:t>學年度學生彈性學習節數詳</a:t>
            </a:r>
            <a:r>
              <a:rPr lang="zh-TW" altLang="zh-TW" dirty="0" smtClean="0">
                <a:latin typeface="標楷體" pitchFamily="65" charset="-120"/>
                <a:ea typeface="標楷體" pitchFamily="65" charset="-120"/>
              </a:rPr>
              <a:t>如</a:t>
            </a:r>
            <a:endParaRPr lang="en-US" altLang="zh-TW" dirty="0" smtClean="0">
              <a:latin typeface="標楷體" pitchFamily="65" charset="-120"/>
              <a:ea typeface="標楷體" pitchFamily="65" charset="-120"/>
            </a:endParaRPr>
          </a:p>
          <a:p>
            <a:pPr>
              <a:buNone/>
            </a:pPr>
            <a:r>
              <a:rPr lang="zh-TW" altLang="en-US" dirty="0">
                <a:latin typeface="標楷體" pitchFamily="65" charset="-120"/>
                <a:ea typeface="標楷體" pitchFamily="65" charset="-120"/>
              </a:rPr>
              <a:t>　</a:t>
            </a:r>
            <a:r>
              <a:rPr lang="zh-TW" altLang="en-US" dirty="0">
                <a:latin typeface="標楷體" pitchFamily="65" charset="-120"/>
                <a:ea typeface="標楷體" pitchFamily="65" charset="-120"/>
              </a:rPr>
              <a:t>　　　　</a:t>
            </a:r>
            <a:r>
              <a:rPr lang="zh-TW" altLang="zh-TW" dirty="0">
                <a:latin typeface="標楷體" pitchFamily="65" charset="-120"/>
                <a:ea typeface="標楷體" pitchFamily="65" charset="-120"/>
              </a:rPr>
              <a:t>附件</a:t>
            </a:r>
            <a:r>
              <a:rPr lang="en-US" altLang="zh-TW" dirty="0">
                <a:latin typeface="標楷體" pitchFamily="65" charset="-120"/>
                <a:ea typeface="標楷體" pitchFamily="65" charset="-120"/>
              </a:rPr>
              <a:t>2</a:t>
            </a:r>
            <a:r>
              <a:rPr lang="zh-TW" altLang="zh-TW" dirty="0">
                <a:latin typeface="標楷體" pitchFamily="65" charset="-120"/>
                <a:ea typeface="標楷體" pitchFamily="65" charset="-120"/>
              </a:rPr>
              <a:t>。</a:t>
            </a:r>
          </a:p>
          <a:p>
            <a:r>
              <a:rPr lang="zh-TW" altLang="en-US" dirty="0">
                <a:latin typeface="標楷體" pitchFamily="65" charset="-120"/>
                <a:ea typeface="標楷體" pitchFamily="65" charset="-120"/>
              </a:rPr>
              <a:t>決</a:t>
            </a:r>
            <a:r>
              <a:rPr lang="zh-TW" altLang="en-US" dirty="0">
                <a:latin typeface="標楷體" pitchFamily="65" charset="-120"/>
                <a:ea typeface="標楷體" pitchFamily="65" charset="-120"/>
              </a:rPr>
              <a:t>　議：照案通過</a:t>
            </a:r>
            <a:r>
              <a:rPr lang="zh-TW" altLang="en-US" dirty="0">
                <a:latin typeface="標楷體" pitchFamily="65" charset="-120"/>
                <a:ea typeface="標楷體" pitchFamily="65" charset="-120"/>
              </a:rPr>
              <a:t>。</a:t>
            </a:r>
            <a:endParaRPr lang="en-US" altLang="zh-TW" dirty="0">
              <a:latin typeface="標楷體" pitchFamily="65" charset="-120"/>
              <a:ea typeface="標楷體" pitchFamily="65" charset="-120"/>
            </a:endParaRPr>
          </a:p>
          <a:p>
            <a:endParaRPr lang="zh-TW" altLang="en-US" sz="2800" dirty="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51707097-7FDB-4D17-AAAB-4800B77FA121}" type="slidenum">
              <a:rPr lang="zh-TW" altLang="en-US" smtClean="0"/>
              <a:pPr/>
              <a:t>21</a:t>
            </a:fld>
            <a:endParaRPr lang="zh-TW"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zh-TW" dirty="0">
                <a:latin typeface="標楷體" pitchFamily="65" charset="-120"/>
                <a:ea typeface="標楷體" pitchFamily="65" charset="-120"/>
              </a:rPr>
              <a:t>表</a:t>
            </a:r>
            <a:r>
              <a:rPr lang="en-US" altLang="zh-TW" dirty="0">
                <a:latin typeface="標楷體" pitchFamily="65" charset="-120"/>
                <a:ea typeface="標楷體" pitchFamily="65" charset="-120"/>
              </a:rPr>
              <a:t>4-2</a:t>
            </a:r>
            <a:r>
              <a:rPr lang="zh-TW" altLang="zh-TW" dirty="0">
                <a:latin typeface="標楷體" pitchFamily="65" charset="-120"/>
                <a:ea typeface="標楷體" pitchFamily="65" charset="-120"/>
              </a:rPr>
              <a:t>彈性學習節數課程</a:t>
            </a:r>
            <a:r>
              <a:rPr lang="zh-TW" altLang="zh-TW" dirty="0" smtClean="0">
                <a:latin typeface="標楷體" pitchFamily="65" charset="-120"/>
                <a:ea typeface="標楷體" pitchFamily="65" charset="-120"/>
              </a:rPr>
              <a:t>計畫</a:t>
            </a:r>
            <a:r>
              <a:rPr lang="zh-TW" altLang="en-US" dirty="0" smtClean="0">
                <a:latin typeface="標楷體" pitchFamily="65" charset="-120"/>
                <a:ea typeface="標楷體" pitchFamily="65" charset="-120"/>
              </a:rPr>
              <a:t>範例</a:t>
            </a:r>
            <a:endParaRPr lang="zh-TW" altLang="en-US" dirty="0"/>
          </a:p>
        </p:txBody>
      </p:sp>
      <p:pic>
        <p:nvPicPr>
          <p:cNvPr id="5" name="內容版面配置區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528" y="1430531"/>
            <a:ext cx="8568952" cy="4950797"/>
          </a:xfrm>
        </p:spPr>
      </p:pic>
      <p:sp>
        <p:nvSpPr>
          <p:cNvPr id="4" name="投影片編號版面配置區 3"/>
          <p:cNvSpPr>
            <a:spLocks noGrp="1"/>
          </p:cNvSpPr>
          <p:nvPr>
            <p:ph type="sldNum" sz="quarter" idx="12"/>
          </p:nvPr>
        </p:nvSpPr>
        <p:spPr/>
        <p:txBody>
          <a:bodyPr/>
          <a:lstStyle/>
          <a:p>
            <a:fld id="{51707097-7FDB-4D17-AAAB-4800B77FA121}" type="slidenum">
              <a:rPr lang="zh-TW" altLang="en-US" smtClean="0"/>
              <a:pPr/>
              <a:t>22</a:t>
            </a:fld>
            <a:endParaRPr lang="zh-TW" altLang="en-US"/>
          </a:p>
        </p:txBody>
      </p:sp>
    </p:spTree>
    <p:extLst>
      <p:ext uri="{BB962C8B-B14F-4D97-AF65-F5344CB8AC3E}">
        <p14:creationId xmlns:p14="http://schemas.microsoft.com/office/powerpoint/2010/main" val="33815917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zh-TW" dirty="0">
                <a:latin typeface="標楷體" pitchFamily="65" charset="-120"/>
                <a:ea typeface="標楷體" pitchFamily="65" charset="-120"/>
              </a:rPr>
              <a:t>業務單位報告：</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p:txBody>
          <a:bodyPr/>
          <a:lstStyle/>
          <a:p>
            <a:pPr>
              <a:buNone/>
            </a:pPr>
            <a:r>
              <a:rPr lang="en-US" altLang="zh-TW" sz="4000" dirty="0">
                <a:latin typeface="標楷體" pitchFamily="65" charset="-120"/>
                <a:ea typeface="標楷體" pitchFamily="65" charset="-120"/>
                <a:cs typeface="+mj-cs"/>
              </a:rPr>
              <a:t>2.</a:t>
            </a:r>
            <a:r>
              <a:rPr lang="zh-TW" altLang="zh-TW" sz="4000" dirty="0">
                <a:latin typeface="標楷體" pitchFamily="65" charset="-120"/>
                <a:ea typeface="標楷體" pitchFamily="65" charset="-120"/>
                <a:cs typeface="+mj-cs"/>
              </a:rPr>
              <a:t>說明課程計畫撰寫方式及</a:t>
            </a:r>
            <a:r>
              <a:rPr lang="zh-TW" altLang="zh-TW" sz="4000" dirty="0" smtClean="0">
                <a:latin typeface="標楷體" pitchFamily="65" charset="-120"/>
                <a:ea typeface="標楷體" pitchFamily="65" charset="-120"/>
                <a:cs typeface="+mj-cs"/>
              </a:rPr>
              <a:t>注意事</a:t>
            </a:r>
            <a:endParaRPr lang="en-US" altLang="zh-TW" sz="4000" dirty="0" smtClean="0">
              <a:latin typeface="標楷體" pitchFamily="65" charset="-120"/>
              <a:ea typeface="標楷體" pitchFamily="65" charset="-120"/>
              <a:cs typeface="+mj-cs"/>
            </a:endParaRPr>
          </a:p>
          <a:p>
            <a:pPr>
              <a:buNone/>
            </a:pPr>
            <a:r>
              <a:rPr lang="zh-TW" altLang="en-US" sz="4000" dirty="0">
                <a:latin typeface="標楷體" pitchFamily="65" charset="-120"/>
                <a:ea typeface="標楷體" pitchFamily="65" charset="-120"/>
                <a:cs typeface="+mj-cs"/>
              </a:rPr>
              <a:t>　</a:t>
            </a:r>
            <a:r>
              <a:rPr lang="zh-TW" altLang="zh-TW" sz="4000" dirty="0" smtClean="0">
                <a:latin typeface="標楷體" pitchFamily="65" charset="-120"/>
                <a:ea typeface="標楷體" pitchFamily="65" charset="-120"/>
                <a:cs typeface="+mj-cs"/>
              </a:rPr>
              <a:t>項</a:t>
            </a:r>
            <a:r>
              <a:rPr lang="zh-TW" altLang="zh-TW" sz="4000" dirty="0" smtClean="0"/>
              <a:t>。</a:t>
            </a:r>
            <a:endParaRPr lang="en-US" altLang="zh-TW" sz="4000" dirty="0" smtClean="0"/>
          </a:p>
          <a:p>
            <a:pPr>
              <a:buNone/>
            </a:pPr>
            <a:r>
              <a:rPr lang="zh-TW" altLang="en-US" dirty="0" smtClean="0">
                <a:latin typeface="標楷體" pitchFamily="65" charset="-120"/>
                <a:ea typeface="標楷體" pitchFamily="65" charset="-120"/>
              </a:rPr>
              <a:t>（１）</a:t>
            </a:r>
            <a:r>
              <a:rPr lang="zh-TW" altLang="zh-TW" dirty="0">
                <a:latin typeface="標楷體" pitchFamily="65" charset="-120"/>
                <a:ea typeface="標楷體" pitchFamily="65" charset="-120"/>
              </a:rPr>
              <a:t>各領域</a:t>
            </a:r>
            <a:r>
              <a:rPr lang="zh-TW" altLang="zh-TW" u="sng" dirty="0">
                <a:latin typeface="標楷體" pitchFamily="65" charset="-120"/>
                <a:ea typeface="標楷體" pitchFamily="65" charset="-120"/>
              </a:rPr>
              <a:t>學習階段</a:t>
            </a:r>
            <a:r>
              <a:rPr lang="zh-TW" altLang="zh-TW" dirty="0" smtClean="0">
                <a:latin typeface="標楷體" pitchFamily="65" charset="-120"/>
                <a:ea typeface="標楷體" pitchFamily="65" charset="-120"/>
              </a:rPr>
              <a:t>一覽表</a:t>
            </a:r>
            <a:r>
              <a:rPr lang="zh-TW" altLang="en-US" dirty="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a:buNone/>
            </a:pPr>
            <a:endParaRPr lang="zh-TW" altLang="en-US" dirty="0"/>
          </a:p>
        </p:txBody>
      </p:sp>
      <p:sp>
        <p:nvSpPr>
          <p:cNvPr id="4" name="投影片編號版面配置區 3"/>
          <p:cNvSpPr>
            <a:spLocks noGrp="1"/>
          </p:cNvSpPr>
          <p:nvPr>
            <p:ph type="sldNum" sz="quarter" idx="12"/>
          </p:nvPr>
        </p:nvSpPr>
        <p:spPr/>
        <p:txBody>
          <a:bodyPr/>
          <a:lstStyle/>
          <a:p>
            <a:fld id="{51707097-7FDB-4D17-AAAB-4800B77FA121}" type="slidenum">
              <a:rPr lang="zh-TW" altLang="en-US" smtClean="0"/>
              <a:pPr/>
              <a:t>3</a:t>
            </a:fld>
            <a:endParaRPr lang="zh-TW"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en-US" sz="3200" dirty="0" smtClean="0">
                <a:latin typeface="標楷體" pitchFamily="65" charset="-120"/>
                <a:ea typeface="標楷體" pitchFamily="65" charset="-120"/>
              </a:rPr>
              <a:t>（１）</a:t>
            </a:r>
            <a:r>
              <a:rPr lang="zh-TW" altLang="zh-TW" sz="3200" dirty="0" smtClean="0">
                <a:latin typeface="標楷體" pitchFamily="65" charset="-120"/>
                <a:ea typeface="標楷體" pitchFamily="65" charset="-120"/>
              </a:rPr>
              <a:t>各領域</a:t>
            </a:r>
            <a:r>
              <a:rPr lang="zh-TW" altLang="zh-TW" sz="3200" u="sng" dirty="0" smtClean="0">
                <a:latin typeface="標楷體" pitchFamily="65" charset="-120"/>
                <a:ea typeface="標楷體" pitchFamily="65" charset="-120"/>
              </a:rPr>
              <a:t>學習階段</a:t>
            </a:r>
            <a:r>
              <a:rPr lang="zh-TW" altLang="zh-TW" sz="3200" dirty="0" smtClean="0">
                <a:latin typeface="標楷體" pitchFamily="65" charset="-120"/>
                <a:ea typeface="標楷體" pitchFamily="65" charset="-120"/>
              </a:rPr>
              <a:t>一覽表</a:t>
            </a:r>
            <a:r>
              <a:rPr lang="zh-TW" altLang="en-US" sz="3200" dirty="0" smtClean="0">
                <a:latin typeface="標楷體" pitchFamily="65" charset="-120"/>
                <a:ea typeface="標楷體" pitchFamily="65" charset="-120"/>
              </a:rPr>
              <a:t>：</a:t>
            </a:r>
            <a:endParaRPr lang="zh-TW" altLang="en-US" sz="3200" dirty="0"/>
          </a:p>
        </p:txBody>
      </p:sp>
      <p:pic>
        <p:nvPicPr>
          <p:cNvPr id="5" name="內容版面配置區 4" descr="學習階段截圖.png"/>
          <p:cNvPicPr>
            <a:picLocks noGrp="1" noChangeAspect="1"/>
          </p:cNvPicPr>
          <p:nvPr>
            <p:ph idx="1"/>
          </p:nvPr>
        </p:nvPicPr>
        <p:blipFill>
          <a:blip r:embed="rId2" cstate="print"/>
          <a:stretch>
            <a:fillRect/>
          </a:stretch>
        </p:blipFill>
        <p:spPr>
          <a:xfrm>
            <a:off x="1259632" y="1268760"/>
            <a:ext cx="6552728" cy="5274674"/>
          </a:xfrm>
        </p:spPr>
      </p:pic>
      <p:sp>
        <p:nvSpPr>
          <p:cNvPr id="4" name="投影片編號版面配置區 3"/>
          <p:cNvSpPr>
            <a:spLocks noGrp="1"/>
          </p:cNvSpPr>
          <p:nvPr>
            <p:ph type="sldNum" sz="quarter" idx="12"/>
          </p:nvPr>
        </p:nvSpPr>
        <p:spPr/>
        <p:txBody>
          <a:bodyPr/>
          <a:lstStyle/>
          <a:p>
            <a:fld id="{51707097-7FDB-4D17-AAAB-4800B77FA121}" type="slidenum">
              <a:rPr lang="zh-TW" altLang="en-US" smtClean="0"/>
              <a:pPr/>
              <a:t>4</a:t>
            </a:fld>
            <a:endParaRPr lang="zh-TW"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a:r>
              <a:rPr lang="zh-TW" altLang="zh-TW" dirty="0" smtClean="0">
                <a:latin typeface="標楷體" pitchFamily="65" charset="-120"/>
                <a:ea typeface="標楷體" pitchFamily="65" charset="-120"/>
              </a:rPr>
              <a:t>業務單位報告：</a:t>
            </a:r>
            <a:endParaRPr lang="zh-TW" altLang="en-US" dirty="0"/>
          </a:p>
        </p:txBody>
      </p:sp>
      <p:sp>
        <p:nvSpPr>
          <p:cNvPr id="3" name="內容版面配置區 2"/>
          <p:cNvSpPr>
            <a:spLocks noGrp="1"/>
          </p:cNvSpPr>
          <p:nvPr>
            <p:ph idx="1"/>
          </p:nvPr>
        </p:nvSpPr>
        <p:spPr/>
        <p:txBody>
          <a:bodyPr/>
          <a:lstStyle/>
          <a:p>
            <a:pPr>
              <a:buNone/>
            </a:pPr>
            <a:r>
              <a:rPr lang="en-US" altLang="zh-TW" sz="4000" dirty="0">
                <a:latin typeface="標楷體" pitchFamily="65" charset="-120"/>
                <a:ea typeface="標楷體" pitchFamily="65" charset="-120"/>
              </a:rPr>
              <a:t>2.</a:t>
            </a:r>
            <a:r>
              <a:rPr lang="zh-TW" altLang="zh-TW" sz="4000" dirty="0">
                <a:latin typeface="標楷體" pitchFamily="65" charset="-120"/>
                <a:ea typeface="標楷體" pitchFamily="65" charset="-120"/>
              </a:rPr>
              <a:t>說明課程計畫撰寫方式及注意事</a:t>
            </a:r>
            <a:endParaRPr lang="en-US" altLang="zh-TW" sz="4000" dirty="0">
              <a:latin typeface="標楷體" pitchFamily="65" charset="-120"/>
              <a:ea typeface="標楷體" pitchFamily="65" charset="-120"/>
            </a:endParaRPr>
          </a:p>
          <a:p>
            <a:pPr>
              <a:buNone/>
            </a:pPr>
            <a:r>
              <a:rPr lang="zh-TW" altLang="en-US" sz="4000" dirty="0">
                <a:latin typeface="標楷體" pitchFamily="65" charset="-120"/>
                <a:ea typeface="標楷體" pitchFamily="65" charset="-120"/>
              </a:rPr>
              <a:t>　</a:t>
            </a:r>
            <a:r>
              <a:rPr lang="zh-TW" altLang="zh-TW" sz="4000" dirty="0">
                <a:latin typeface="標楷體" pitchFamily="65" charset="-120"/>
                <a:ea typeface="標楷體" pitchFamily="65" charset="-120"/>
              </a:rPr>
              <a:t>項</a:t>
            </a:r>
            <a:r>
              <a:rPr lang="zh-TW" altLang="zh-TW" sz="4000" dirty="0" smtClean="0">
                <a:latin typeface="標楷體" pitchFamily="65" charset="-120"/>
                <a:ea typeface="標楷體" pitchFamily="65" charset="-120"/>
              </a:rPr>
              <a:t>。</a:t>
            </a:r>
            <a:endParaRPr lang="en-US" altLang="zh-TW" sz="4000" dirty="0" smtClean="0">
              <a:latin typeface="標楷體" pitchFamily="65" charset="-120"/>
              <a:ea typeface="標楷體" pitchFamily="65" charset="-120"/>
            </a:endParaRPr>
          </a:p>
          <a:p>
            <a:pPr>
              <a:buNone/>
            </a:pPr>
            <a:r>
              <a:rPr lang="zh-TW" altLang="en-US" dirty="0" smtClean="0">
                <a:latin typeface="標楷體" pitchFamily="65" charset="-120"/>
                <a:ea typeface="標楷體" pitchFamily="65" charset="-120"/>
              </a:rPr>
              <a:t>（２）</a:t>
            </a:r>
            <a:r>
              <a:rPr lang="zh-TW" altLang="zh-TW" dirty="0" smtClean="0">
                <a:latin typeface="標楷體" pitchFamily="65" charset="-120"/>
                <a:ea typeface="標楷體" pitchFamily="65" charset="-120"/>
              </a:rPr>
              <a:t>表</a:t>
            </a:r>
            <a:r>
              <a:rPr lang="en-US" altLang="zh-TW" dirty="0" smtClean="0">
                <a:latin typeface="標楷體" pitchFamily="65" charset="-120"/>
                <a:ea typeface="標楷體" pitchFamily="65" charset="-120"/>
              </a:rPr>
              <a:t>4-1</a:t>
            </a:r>
            <a:r>
              <a:rPr lang="zh-TW" altLang="zh-TW" dirty="0" smtClean="0">
                <a:latin typeface="標楷體" pitchFamily="65" charset="-120"/>
                <a:ea typeface="標楷體" pitchFamily="65" charset="-120"/>
              </a:rPr>
              <a:t>學習領域課程計畫</a:t>
            </a:r>
            <a:endParaRPr lang="en-US" altLang="zh-TW" dirty="0" smtClean="0">
              <a:latin typeface="標楷體" pitchFamily="65" charset="-120"/>
              <a:ea typeface="標楷體" pitchFamily="65" charset="-120"/>
            </a:endParaRPr>
          </a:p>
          <a:p>
            <a:endParaRPr lang="zh-TW" altLang="en-US" dirty="0"/>
          </a:p>
        </p:txBody>
      </p:sp>
      <p:sp>
        <p:nvSpPr>
          <p:cNvPr id="4" name="投影片編號版面配置區 3"/>
          <p:cNvSpPr>
            <a:spLocks noGrp="1"/>
          </p:cNvSpPr>
          <p:nvPr>
            <p:ph type="sldNum" sz="quarter" idx="12"/>
          </p:nvPr>
        </p:nvSpPr>
        <p:spPr/>
        <p:txBody>
          <a:bodyPr/>
          <a:lstStyle/>
          <a:p>
            <a:fld id="{51707097-7FDB-4D17-AAAB-4800B77FA121}" type="slidenum">
              <a:rPr lang="zh-TW" altLang="en-US" smtClean="0"/>
              <a:pPr/>
              <a:t>5</a:t>
            </a:fld>
            <a:endParaRPr lang="zh-TW"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en-US" sz="3200" dirty="0" smtClean="0">
                <a:latin typeface="標楷體" pitchFamily="65" charset="-120"/>
                <a:ea typeface="標楷體" pitchFamily="65" charset="-120"/>
              </a:rPr>
              <a:t>（２）</a:t>
            </a:r>
            <a:r>
              <a:rPr lang="zh-TW" altLang="zh-TW" sz="3200" dirty="0" smtClean="0">
                <a:latin typeface="標楷體" pitchFamily="65" charset="-120"/>
                <a:ea typeface="標楷體" pitchFamily="65" charset="-120"/>
              </a:rPr>
              <a:t>表</a:t>
            </a:r>
            <a:r>
              <a:rPr lang="en-US" altLang="zh-TW" sz="3200" dirty="0" smtClean="0">
                <a:latin typeface="標楷體" pitchFamily="65" charset="-120"/>
                <a:ea typeface="標楷體" pitchFamily="65" charset="-120"/>
              </a:rPr>
              <a:t>4-1</a:t>
            </a:r>
            <a:r>
              <a:rPr lang="zh-TW" altLang="zh-TW" sz="3200" dirty="0" smtClean="0">
                <a:latin typeface="標楷體" pitchFamily="65" charset="-120"/>
                <a:ea typeface="標楷體" pitchFamily="65" charset="-120"/>
              </a:rPr>
              <a:t>學習領域課程計畫</a:t>
            </a:r>
            <a:endParaRPr lang="zh-TW" altLang="en-US" sz="3200" dirty="0"/>
          </a:p>
        </p:txBody>
      </p:sp>
      <p:sp>
        <p:nvSpPr>
          <p:cNvPr id="3" name="內容版面配置區 2"/>
          <p:cNvSpPr>
            <a:spLocks noGrp="1"/>
          </p:cNvSpPr>
          <p:nvPr>
            <p:ph idx="1"/>
          </p:nvPr>
        </p:nvSpPr>
        <p:spPr>
          <a:xfrm>
            <a:off x="467544" y="1711349"/>
            <a:ext cx="8229600" cy="4525963"/>
          </a:xfrm>
        </p:spPr>
        <p:txBody>
          <a:bodyPr>
            <a:normAutofit/>
          </a:bodyPr>
          <a:lstStyle/>
          <a:p>
            <a:endParaRPr lang="en-US" altLang="zh-TW" dirty="0" smtClean="0"/>
          </a:p>
          <a:p>
            <a:endParaRPr lang="en-US" altLang="zh-TW" dirty="0" smtClean="0"/>
          </a:p>
          <a:p>
            <a:endParaRPr lang="en-US" altLang="zh-TW" dirty="0" smtClean="0"/>
          </a:p>
          <a:p>
            <a:endParaRPr lang="en-US" altLang="zh-TW" dirty="0" smtClean="0"/>
          </a:p>
          <a:p>
            <a:endParaRPr lang="en-US" altLang="zh-TW" dirty="0" smtClean="0"/>
          </a:p>
          <a:p>
            <a:r>
              <a:rPr lang="zh-TW" altLang="en-US" sz="2800" dirty="0" smtClean="0">
                <a:latin typeface="標楷體" pitchFamily="65" charset="-120"/>
                <a:ea typeface="標楷體" pitchFamily="65" charset="-120"/>
              </a:rPr>
              <a:t>課程計畫編寫請規劃</a:t>
            </a:r>
            <a:r>
              <a:rPr lang="zh-TW" altLang="en-US" sz="2800" dirty="0" smtClean="0">
                <a:solidFill>
                  <a:srgbClr val="FF0000"/>
                </a:solidFill>
                <a:latin typeface="標楷體" pitchFamily="65" charset="-120"/>
                <a:ea typeface="標楷體" pitchFamily="65" charset="-120"/>
              </a:rPr>
              <a:t>一學年</a:t>
            </a:r>
            <a:r>
              <a:rPr lang="zh-TW" altLang="en-US" sz="2800" dirty="0" smtClean="0">
                <a:latin typeface="標楷體" pitchFamily="65" charset="-120"/>
                <a:ea typeface="標楷體" pitchFamily="65" charset="-120"/>
              </a:rPr>
              <a:t>之計畫。</a:t>
            </a:r>
            <a:endParaRPr lang="en-US" altLang="zh-TW" sz="2800" dirty="0" smtClean="0">
              <a:latin typeface="標楷體" pitchFamily="65" charset="-120"/>
              <a:ea typeface="標楷體" pitchFamily="65" charset="-120"/>
            </a:endParaRPr>
          </a:p>
          <a:p>
            <a:r>
              <a:rPr lang="zh-TW" altLang="zh-TW" sz="2800" dirty="0" smtClean="0">
                <a:latin typeface="標楷體" pitchFamily="65" charset="-120"/>
                <a:ea typeface="標楷體" pitchFamily="65" charset="-120"/>
              </a:rPr>
              <a:t>一年級</a:t>
            </a:r>
            <a:r>
              <a:rPr lang="zh-TW" altLang="zh-TW" sz="2800" dirty="0" smtClean="0">
                <a:solidFill>
                  <a:srgbClr val="FF0000"/>
                </a:solidFill>
                <a:latin typeface="標楷體" pitchFamily="65" charset="-120"/>
                <a:ea typeface="標楷體" pitchFamily="65" charset="-120"/>
              </a:rPr>
              <a:t>前十週</a:t>
            </a:r>
            <a:r>
              <a:rPr lang="zh-TW" altLang="zh-TW" sz="2800" dirty="0" smtClean="0">
                <a:latin typeface="標楷體" pitchFamily="65" charset="-120"/>
                <a:ea typeface="標楷體" pitchFamily="65" charset="-120"/>
              </a:rPr>
              <a:t>國語課請依規定進行注音符號教學。</a:t>
            </a:r>
            <a:endParaRPr lang="en-US" altLang="zh-TW" sz="2800" dirty="0" smtClean="0">
              <a:latin typeface="標楷體" pitchFamily="65" charset="-120"/>
              <a:ea typeface="標楷體" pitchFamily="65" charset="-120"/>
            </a:endParaRPr>
          </a:p>
          <a:p>
            <a:endParaRPr lang="en-US" altLang="zh-TW" sz="2800" dirty="0" smtClean="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51707097-7FDB-4D17-AAAB-4800B77FA121}" type="slidenum">
              <a:rPr lang="zh-TW" altLang="en-US" smtClean="0"/>
              <a:pPr/>
              <a:t>6</a:t>
            </a:fld>
            <a:endParaRPr lang="zh-TW" altLang="en-US"/>
          </a:p>
        </p:txBody>
      </p:sp>
      <p:pic>
        <p:nvPicPr>
          <p:cNvPr id="7" name="圖片 6" descr="4-1領域課程計畫截圖.png"/>
          <p:cNvPicPr>
            <a:picLocks noChangeAspect="1"/>
          </p:cNvPicPr>
          <p:nvPr/>
        </p:nvPicPr>
        <p:blipFill>
          <a:blip r:embed="rId2" cstate="print"/>
          <a:stretch>
            <a:fillRect/>
          </a:stretch>
        </p:blipFill>
        <p:spPr>
          <a:xfrm>
            <a:off x="446350" y="1268760"/>
            <a:ext cx="8230106" cy="3312367"/>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en-US" sz="3200" dirty="0" smtClean="0">
                <a:latin typeface="標楷體" pitchFamily="65" charset="-120"/>
                <a:ea typeface="標楷體" pitchFamily="65" charset="-120"/>
              </a:rPr>
              <a:t>（２）</a:t>
            </a:r>
            <a:r>
              <a:rPr lang="zh-TW" altLang="zh-TW" sz="3200" dirty="0" smtClean="0">
                <a:latin typeface="標楷體" pitchFamily="65" charset="-120"/>
                <a:ea typeface="標楷體" pitchFamily="65" charset="-120"/>
              </a:rPr>
              <a:t>表</a:t>
            </a:r>
            <a:r>
              <a:rPr lang="en-US" altLang="zh-TW" sz="3200" dirty="0" smtClean="0">
                <a:latin typeface="標楷體" pitchFamily="65" charset="-120"/>
                <a:ea typeface="標楷體" pitchFamily="65" charset="-120"/>
              </a:rPr>
              <a:t>4-1</a:t>
            </a:r>
            <a:r>
              <a:rPr lang="zh-TW" altLang="zh-TW" sz="3200" dirty="0" smtClean="0">
                <a:latin typeface="標楷體" pitchFamily="65" charset="-120"/>
                <a:ea typeface="標楷體" pitchFamily="65" charset="-120"/>
              </a:rPr>
              <a:t>學習領域課程計畫</a:t>
            </a:r>
            <a:endParaRPr lang="zh-TW" altLang="en-US" sz="3200" dirty="0"/>
          </a:p>
        </p:txBody>
      </p:sp>
      <p:sp>
        <p:nvSpPr>
          <p:cNvPr id="3" name="內容版面配置區 2"/>
          <p:cNvSpPr>
            <a:spLocks noGrp="1"/>
          </p:cNvSpPr>
          <p:nvPr>
            <p:ph idx="1"/>
          </p:nvPr>
        </p:nvSpPr>
        <p:spPr>
          <a:xfrm>
            <a:off x="457200" y="1988840"/>
            <a:ext cx="8229600" cy="4525963"/>
          </a:xfrm>
        </p:spPr>
        <p:txBody>
          <a:bodyPr>
            <a:normAutofit fontScale="70000" lnSpcReduction="20000"/>
          </a:bodyPr>
          <a:lstStyle/>
          <a:p>
            <a:endParaRPr lang="en-US" altLang="zh-TW" dirty="0" smtClean="0"/>
          </a:p>
          <a:p>
            <a:endParaRPr lang="en-US" altLang="zh-TW" dirty="0" smtClean="0"/>
          </a:p>
          <a:p>
            <a:endParaRPr lang="en-US" altLang="zh-TW" dirty="0" smtClean="0"/>
          </a:p>
          <a:p>
            <a:endParaRPr lang="en-US" altLang="zh-TW" dirty="0" smtClean="0"/>
          </a:p>
          <a:p>
            <a:endParaRPr lang="en-US" altLang="zh-TW" dirty="0" smtClean="0"/>
          </a:p>
          <a:p>
            <a:endParaRPr lang="en-US" altLang="zh-TW" dirty="0" smtClean="0"/>
          </a:p>
          <a:p>
            <a:endParaRPr lang="en-US" altLang="zh-TW" dirty="0" smtClean="0"/>
          </a:p>
          <a:p>
            <a:endParaRPr lang="en-US" altLang="zh-TW" dirty="0" smtClean="0"/>
          </a:p>
          <a:p>
            <a:r>
              <a:rPr lang="zh-TW" altLang="en-US" sz="4000" dirty="0" smtClean="0">
                <a:latin typeface="標楷體" pitchFamily="65" charset="-120"/>
                <a:ea typeface="標楷體" pitchFamily="65" charset="-120"/>
              </a:rPr>
              <a:t>單元名稱兩週內容相同，要分</a:t>
            </a:r>
            <a:r>
              <a:rPr lang="en-US" altLang="zh-TW" sz="4000" dirty="0" smtClean="0">
                <a:latin typeface="標楷體" pitchFamily="65" charset="-120"/>
                <a:ea typeface="標楷體" pitchFamily="65" charset="-120"/>
              </a:rPr>
              <a:t>1</a:t>
            </a:r>
            <a:r>
              <a:rPr lang="zh-TW" altLang="en-US" sz="4000" dirty="0" smtClean="0">
                <a:latin typeface="標楷體" pitchFamily="65" charset="-120"/>
                <a:ea typeface="標楷體" pitchFamily="65" charset="-120"/>
              </a:rPr>
              <a:t>、</a:t>
            </a:r>
            <a:r>
              <a:rPr lang="en-US" altLang="zh-TW" sz="4000" dirty="0" smtClean="0">
                <a:latin typeface="標楷體" pitchFamily="65" charset="-120"/>
                <a:ea typeface="標楷體" pitchFamily="65" charset="-120"/>
              </a:rPr>
              <a:t>2</a:t>
            </a:r>
            <a:r>
              <a:rPr lang="zh-TW" altLang="en-US" sz="4000" dirty="0" smtClean="0">
                <a:latin typeface="標楷體" pitchFamily="65" charset="-120"/>
                <a:ea typeface="標楷體" pitchFamily="65" charset="-120"/>
              </a:rPr>
              <a:t>，如：小數</a:t>
            </a:r>
            <a:r>
              <a:rPr lang="en-US" altLang="zh-TW" sz="4000" dirty="0" smtClean="0">
                <a:latin typeface="標楷體" pitchFamily="65" charset="-120"/>
                <a:ea typeface="標楷體" pitchFamily="65" charset="-120"/>
              </a:rPr>
              <a:t>1</a:t>
            </a:r>
            <a:r>
              <a:rPr lang="zh-TW" altLang="en-US" sz="4000" dirty="0" smtClean="0">
                <a:latin typeface="標楷體" pitchFamily="65" charset="-120"/>
                <a:ea typeface="標楷體" pitchFamily="65" charset="-120"/>
              </a:rPr>
              <a:t>、小數</a:t>
            </a:r>
            <a:r>
              <a:rPr lang="en-US" altLang="zh-TW" sz="4000" dirty="0" smtClean="0">
                <a:latin typeface="標楷體" pitchFamily="65" charset="-120"/>
                <a:ea typeface="標楷體" pitchFamily="65" charset="-120"/>
              </a:rPr>
              <a:t>2</a:t>
            </a:r>
            <a:r>
              <a:rPr lang="zh-TW" altLang="en-US" sz="4000" dirty="0" smtClean="0">
                <a:latin typeface="標楷體" pitchFamily="65" charset="-120"/>
                <a:ea typeface="標楷體" pitchFamily="65" charset="-120"/>
              </a:rPr>
              <a:t>。</a:t>
            </a:r>
            <a:endParaRPr lang="en-US" altLang="zh-TW" sz="4000" dirty="0" smtClean="0">
              <a:latin typeface="標楷體" pitchFamily="65" charset="-120"/>
              <a:ea typeface="標楷體" pitchFamily="65" charset="-120"/>
            </a:endParaRPr>
          </a:p>
          <a:p>
            <a:r>
              <a:rPr lang="zh-TW" altLang="en-US" sz="4000" dirty="0" smtClean="0">
                <a:latin typeface="標楷體" pitchFamily="65" charset="-120"/>
                <a:ea typeface="標楷體" pitchFamily="65" charset="-120"/>
              </a:rPr>
              <a:t>不能連續兩週都總複習，期中、期末考試、畢典、休業式等都要有</a:t>
            </a:r>
            <a:r>
              <a:rPr lang="zh-TW" altLang="en-US" sz="4000" dirty="0" smtClean="0">
                <a:latin typeface="標楷體" pitchFamily="65" charset="-120"/>
                <a:ea typeface="標楷體" pitchFamily="65" charset="-120"/>
              </a:rPr>
              <a:t>進度，除非休業式在星期一。</a:t>
            </a:r>
            <a:endParaRPr lang="zh-TW" altLang="en-US" dirty="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51707097-7FDB-4D17-AAAB-4800B77FA121}" type="slidenum">
              <a:rPr lang="zh-TW" altLang="en-US" smtClean="0"/>
              <a:pPr/>
              <a:t>7</a:t>
            </a:fld>
            <a:endParaRPr lang="zh-TW" altLang="en-US"/>
          </a:p>
        </p:txBody>
      </p:sp>
      <p:pic>
        <p:nvPicPr>
          <p:cNvPr id="7" name="圖片 6" descr="4-1領域課程計畫截圖.png"/>
          <p:cNvPicPr>
            <a:picLocks noChangeAspect="1"/>
          </p:cNvPicPr>
          <p:nvPr/>
        </p:nvPicPr>
        <p:blipFill>
          <a:blip r:embed="rId2" cstate="print"/>
          <a:stretch>
            <a:fillRect/>
          </a:stretch>
        </p:blipFill>
        <p:spPr>
          <a:xfrm>
            <a:off x="446350" y="1268760"/>
            <a:ext cx="8230106" cy="3312367"/>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51707097-7FDB-4D17-AAAB-4800B77FA121}" type="slidenum">
              <a:rPr lang="zh-TW" altLang="en-US" smtClean="0"/>
              <a:pPr/>
              <a:t>8</a:t>
            </a:fld>
            <a:endParaRPr lang="zh-TW" altLang="en-US"/>
          </a:p>
        </p:txBody>
      </p:sp>
      <p:sp>
        <p:nvSpPr>
          <p:cNvPr id="6" name="內容版面配置區 2"/>
          <p:cNvSpPr>
            <a:spLocks noGrp="1"/>
          </p:cNvSpPr>
          <p:nvPr>
            <p:ph type="title"/>
          </p:nvPr>
        </p:nvSpPr>
        <p:spPr/>
        <p:txBody>
          <a:bodyPr>
            <a:normAutofit/>
          </a:bodyPr>
          <a:lstStyle/>
          <a:p>
            <a:pPr algn="l"/>
            <a:r>
              <a:rPr lang="zh-TW" altLang="zh-TW" sz="3200" dirty="0" smtClean="0">
                <a:latin typeface="標楷體" pitchFamily="65" charset="-120"/>
                <a:ea typeface="標楷體" pitchFamily="65" charset="-120"/>
              </a:rPr>
              <a:t>評量當週各科仍應列</a:t>
            </a:r>
            <a:r>
              <a:rPr lang="zh-TW" altLang="en-US" sz="3200" dirty="0" smtClean="0">
                <a:latin typeface="標楷體" pitchFamily="65" charset="-120"/>
                <a:ea typeface="標楷體" pitchFamily="65" charset="-120"/>
              </a:rPr>
              <a:t>教學</a:t>
            </a:r>
            <a:r>
              <a:rPr lang="zh-TW" altLang="zh-TW" sz="3200" dirty="0" smtClean="0">
                <a:latin typeface="標楷體" pitchFamily="65" charset="-120"/>
                <a:ea typeface="標楷體" pitchFamily="65" charset="-120"/>
              </a:rPr>
              <a:t>進度</a:t>
            </a:r>
            <a:r>
              <a:rPr lang="en-US" altLang="zh-TW" sz="3200" dirty="0" smtClean="0">
                <a:latin typeface="標楷體" pitchFamily="65" charset="-120"/>
                <a:ea typeface="標楷體" pitchFamily="65" charset="-120"/>
              </a:rPr>
              <a:t/>
            </a:r>
            <a:br>
              <a:rPr lang="en-US" altLang="zh-TW" sz="3200" dirty="0" smtClean="0">
                <a:latin typeface="標楷體" pitchFamily="65" charset="-120"/>
                <a:ea typeface="標楷體" pitchFamily="65" charset="-120"/>
              </a:rPr>
            </a:br>
            <a:r>
              <a:rPr lang="zh-TW" altLang="zh-TW" sz="3200" dirty="0" smtClean="0">
                <a:latin typeface="標楷體" pitchFamily="65" charset="-120"/>
                <a:ea typeface="標楷體" pitchFamily="65" charset="-120"/>
              </a:rPr>
              <a:t>例：學校期末考週為</a:t>
            </a:r>
            <a:r>
              <a:rPr lang="en-US" altLang="zh-TW" sz="3200" dirty="0" smtClean="0">
                <a:latin typeface="標楷體" pitchFamily="65" charset="-120"/>
                <a:ea typeface="標楷體" pitchFamily="65" charset="-120"/>
              </a:rPr>
              <a:t>106</a:t>
            </a:r>
            <a:r>
              <a:rPr lang="zh-TW" altLang="zh-TW" sz="3200" dirty="0" smtClean="0">
                <a:latin typeface="標楷體" pitchFamily="65" charset="-120"/>
                <a:ea typeface="標楷體" pitchFamily="65" charset="-120"/>
              </a:rPr>
              <a:t>年</a:t>
            </a:r>
            <a:r>
              <a:rPr lang="en-US" altLang="zh-TW" sz="3200" dirty="0" smtClean="0">
                <a:latin typeface="標楷體" pitchFamily="65" charset="-120"/>
                <a:ea typeface="標楷體" pitchFamily="65" charset="-120"/>
              </a:rPr>
              <a:t>1</a:t>
            </a:r>
            <a:r>
              <a:rPr lang="zh-TW" altLang="zh-TW" sz="3200" dirty="0" smtClean="0">
                <a:latin typeface="標楷體" pitchFamily="65" charset="-120"/>
                <a:ea typeface="標楷體" pitchFamily="65" charset="-120"/>
              </a:rPr>
              <a:t>月</a:t>
            </a:r>
            <a:r>
              <a:rPr lang="en-US" altLang="zh-TW" sz="3200" dirty="0" smtClean="0">
                <a:latin typeface="標楷體" pitchFamily="65" charset="-120"/>
                <a:ea typeface="標楷體" pitchFamily="65" charset="-120"/>
              </a:rPr>
              <a:t>12~18</a:t>
            </a:r>
            <a:r>
              <a:rPr lang="zh-TW" altLang="zh-TW" sz="3200" dirty="0" smtClean="0">
                <a:latin typeface="標楷體" pitchFamily="65" charset="-120"/>
                <a:ea typeface="標楷體" pitchFamily="65" charset="-120"/>
              </a:rPr>
              <a:t>日</a:t>
            </a:r>
            <a:endParaRPr lang="zh-TW" altLang="en-US" sz="3200" dirty="0" smtClean="0">
              <a:latin typeface="標楷體" pitchFamily="65" charset="-120"/>
              <a:ea typeface="標楷體" pitchFamily="65" charset="-120"/>
            </a:endParaRPr>
          </a:p>
        </p:txBody>
      </p:sp>
      <p:pic>
        <p:nvPicPr>
          <p:cNvPr id="7" name="內容版面配置區 6" descr="期末正1-1.PNG"/>
          <p:cNvPicPr>
            <a:picLocks noGrp="1" noChangeAspect="1"/>
          </p:cNvPicPr>
          <p:nvPr>
            <p:ph idx="1"/>
          </p:nvPr>
        </p:nvPicPr>
        <p:blipFill>
          <a:blip r:embed="rId2" cstate="print"/>
          <a:stretch>
            <a:fillRect/>
          </a:stretch>
        </p:blipFill>
        <p:spPr>
          <a:xfrm>
            <a:off x="1040416" y="1499088"/>
            <a:ext cx="6987968" cy="509826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l"/>
            <a:r>
              <a:rPr lang="zh-TW" altLang="en-US" sz="3200" dirty="0" smtClean="0">
                <a:latin typeface="標楷體" pitchFamily="65" charset="-120"/>
                <a:ea typeface="標楷體" pitchFamily="65" charset="-120"/>
              </a:rPr>
              <a:t>休業式當週</a:t>
            </a:r>
            <a:r>
              <a:rPr lang="zh-TW" altLang="zh-TW" sz="3200" dirty="0" smtClean="0">
                <a:latin typeface="標楷體" pitchFamily="65" charset="-120"/>
                <a:ea typeface="標楷體" pitchFamily="65" charset="-120"/>
              </a:rPr>
              <a:t>仍應列</a:t>
            </a:r>
            <a:r>
              <a:rPr lang="zh-TW" altLang="en-US" sz="3200" dirty="0" smtClean="0">
                <a:latin typeface="標楷體" pitchFamily="65" charset="-120"/>
                <a:ea typeface="標楷體" pitchFamily="65" charset="-120"/>
              </a:rPr>
              <a:t>教學</a:t>
            </a:r>
            <a:r>
              <a:rPr lang="zh-TW" altLang="zh-TW" sz="3200" dirty="0" smtClean="0">
                <a:latin typeface="標楷體" pitchFamily="65" charset="-120"/>
                <a:ea typeface="標楷體" pitchFamily="65" charset="-120"/>
              </a:rPr>
              <a:t>進度</a:t>
            </a:r>
            <a:endParaRPr lang="zh-TW" altLang="en-US" sz="3200" dirty="0"/>
          </a:p>
        </p:txBody>
      </p:sp>
      <p:sp>
        <p:nvSpPr>
          <p:cNvPr id="4" name="投影片編號版面配置區 3"/>
          <p:cNvSpPr>
            <a:spLocks noGrp="1"/>
          </p:cNvSpPr>
          <p:nvPr>
            <p:ph type="sldNum" sz="quarter" idx="12"/>
          </p:nvPr>
        </p:nvSpPr>
        <p:spPr/>
        <p:txBody>
          <a:bodyPr/>
          <a:lstStyle/>
          <a:p>
            <a:fld id="{51707097-7FDB-4D17-AAAB-4800B77FA121}" type="slidenum">
              <a:rPr lang="zh-TW" altLang="en-US" smtClean="0"/>
              <a:pPr/>
              <a:t>9</a:t>
            </a:fld>
            <a:endParaRPr lang="zh-TW" altLang="en-US"/>
          </a:p>
        </p:txBody>
      </p:sp>
      <p:grpSp>
        <p:nvGrpSpPr>
          <p:cNvPr id="5" name="內容版面配置區 4"/>
          <p:cNvGrpSpPr>
            <a:grpSpLocks noGrp="1" noChangeAspect="1"/>
          </p:cNvGrpSpPr>
          <p:nvPr/>
        </p:nvGrpSpPr>
        <p:grpSpPr>
          <a:xfrm>
            <a:off x="179511" y="1600199"/>
            <a:ext cx="8771522" cy="4824000"/>
            <a:chOff x="250825" y="2204864"/>
            <a:chExt cx="8642350" cy="3941936"/>
          </a:xfrm>
        </p:grpSpPr>
        <p:pic>
          <p:nvPicPr>
            <p:cNvPr id="6" name="圖片 5" descr="錯1休業式.PNG"/>
            <p:cNvPicPr>
              <a:picLocks noChangeAspect="1"/>
            </p:cNvPicPr>
            <p:nvPr/>
          </p:nvPicPr>
          <p:blipFill>
            <a:blip r:embed="rId2" cstate="print"/>
            <a:stretch>
              <a:fillRect/>
            </a:stretch>
          </p:blipFill>
          <p:spPr>
            <a:xfrm>
              <a:off x="4932363" y="3213100"/>
              <a:ext cx="3960812" cy="2933700"/>
            </a:xfrm>
            <a:prstGeom prst="rect">
              <a:avLst/>
            </a:prstGeom>
            <a:ln>
              <a:solidFill>
                <a:srgbClr val="000066"/>
              </a:solidFill>
            </a:ln>
            <a:effectLst>
              <a:outerShdw blurRad="50800" dist="38100" dir="2700000" algn="tl" rotWithShape="0">
                <a:prstClr val="black">
                  <a:alpha val="40000"/>
                </a:prstClr>
              </a:outerShdw>
            </a:effectLst>
          </p:spPr>
        </p:pic>
        <p:pic>
          <p:nvPicPr>
            <p:cNvPr id="7" name="圖片 6" descr="正1休業式.PNG"/>
            <p:cNvPicPr>
              <a:picLocks noChangeAspect="1"/>
            </p:cNvPicPr>
            <p:nvPr/>
          </p:nvPicPr>
          <p:blipFill>
            <a:blip r:embed="rId3" cstate="print"/>
            <a:stretch>
              <a:fillRect/>
            </a:stretch>
          </p:blipFill>
          <p:spPr>
            <a:xfrm>
              <a:off x="250825" y="3284538"/>
              <a:ext cx="4457700" cy="2728912"/>
            </a:xfrm>
            <a:prstGeom prst="rect">
              <a:avLst/>
            </a:prstGeom>
            <a:ln>
              <a:solidFill>
                <a:srgbClr val="000066"/>
              </a:solidFill>
            </a:ln>
            <a:effectLst>
              <a:outerShdw blurRad="50800" dist="38100" dir="2700000" algn="tl" rotWithShape="0">
                <a:prstClr val="black">
                  <a:alpha val="40000"/>
                </a:prstClr>
              </a:outerShdw>
            </a:effectLst>
          </p:spPr>
        </p:pic>
        <p:sp>
          <p:nvSpPr>
            <p:cNvPr id="8" name="矩形 7"/>
            <p:cNvSpPr/>
            <p:nvPr/>
          </p:nvSpPr>
          <p:spPr bwMode="auto">
            <a:xfrm>
              <a:off x="1475656" y="2276872"/>
              <a:ext cx="1512168" cy="504056"/>
            </a:xfrm>
            <a:prstGeom prst="rect">
              <a:avLst/>
            </a:prstGeom>
            <a:solidFill>
              <a:srgbClr val="FFFF99"/>
            </a:solidFill>
            <a:ln w="12700" cap="flat" cmpd="dbl" algn="ctr">
              <a:solidFill>
                <a:schemeClr val="tx1"/>
              </a:solidFill>
              <a:prstDash val="solid"/>
              <a:round/>
              <a:headEnd type="none" w="med" len="med"/>
              <a:tailEnd type="none" w="med" len="med"/>
            </a:ln>
            <a:effectLst/>
            <a:scene3d>
              <a:camera prst="orthographicFront"/>
              <a:lightRig rig="threePt" dir="t"/>
            </a:scene3d>
            <a:sp3d>
              <a:bevelT/>
            </a:sp3d>
            <a:extLst/>
          </p:spPr>
          <p:txBody>
            <a:bodyPr/>
            <a:lstStyle/>
            <a:p>
              <a:pPr>
                <a:defRPr/>
              </a:pPr>
              <a:r>
                <a:rPr kumimoji="0" lang="zh-TW" altLang="en-US" sz="2400" dirty="0">
                  <a:solidFill>
                    <a:srgbClr val="009900"/>
                  </a:solidFill>
                  <a:latin typeface="標楷體" pitchFamily="65" charset="-120"/>
                  <a:ea typeface="標楷體" pitchFamily="65" charset="-120"/>
                </a:rPr>
                <a:t>正確樣態</a:t>
              </a:r>
            </a:p>
          </p:txBody>
        </p:sp>
        <p:sp>
          <p:nvSpPr>
            <p:cNvPr id="9" name="矩形 8"/>
            <p:cNvSpPr/>
            <p:nvPr/>
          </p:nvSpPr>
          <p:spPr bwMode="auto">
            <a:xfrm>
              <a:off x="6156176" y="2204864"/>
              <a:ext cx="1584176" cy="504056"/>
            </a:xfrm>
            <a:prstGeom prst="rect">
              <a:avLst/>
            </a:prstGeom>
            <a:blipFill>
              <a:blip r:embed="rId4" cstate="screen"/>
              <a:tile tx="0" ty="0" sx="100000" sy="100000" flip="none" algn="tl"/>
            </a:blipFill>
            <a:ln w="9525" cap="flat" cmpd="sng" algn="ctr">
              <a:solidFill>
                <a:schemeClr val="tx1"/>
              </a:solidFill>
              <a:prstDash val="solid"/>
              <a:round/>
              <a:headEnd type="none" w="med" len="med"/>
              <a:tailEnd type="none" w="med" len="med"/>
            </a:ln>
            <a:effectLst/>
            <a:scene3d>
              <a:camera prst="orthographicFront"/>
              <a:lightRig rig="threePt" dir="t"/>
            </a:scene3d>
            <a:sp3d>
              <a:bevelT/>
            </a:sp3d>
            <a:extLst/>
          </p:spPr>
          <p:txBody>
            <a:bodyPr/>
            <a:lstStyle/>
            <a:p>
              <a:pPr>
                <a:defRPr/>
              </a:pPr>
              <a:r>
                <a:rPr kumimoji="0" lang="zh-TW" altLang="en-US" sz="2400" dirty="0">
                  <a:solidFill>
                    <a:srgbClr val="009900"/>
                  </a:solidFill>
                  <a:latin typeface="標楷體" pitchFamily="65" charset="-120"/>
                  <a:ea typeface="標楷體" pitchFamily="65" charset="-120"/>
                </a:rPr>
                <a:t>錯誤樣態</a:t>
              </a:r>
            </a:p>
          </p:txBody>
        </p:sp>
        <p:sp>
          <p:nvSpPr>
            <p:cNvPr id="10" name="向下箭號 8"/>
            <p:cNvSpPr>
              <a:spLocks noChangeArrowheads="1"/>
            </p:cNvSpPr>
            <p:nvPr/>
          </p:nvSpPr>
          <p:spPr bwMode="auto">
            <a:xfrm>
              <a:off x="2051050" y="2852738"/>
              <a:ext cx="288925" cy="360362"/>
            </a:xfrm>
            <a:prstGeom prst="downArrow">
              <a:avLst>
                <a:gd name="adj1" fmla="val 50000"/>
                <a:gd name="adj2" fmla="val 49890"/>
              </a:avLst>
            </a:prstGeom>
            <a:solidFill>
              <a:srgbClr val="92D050"/>
            </a:solidFill>
            <a:ln w="9525" algn="ctr">
              <a:solidFill>
                <a:schemeClr val="tx1"/>
              </a:solidFill>
              <a:round/>
              <a:headEnd/>
              <a:tailEnd/>
            </a:ln>
          </p:spPr>
          <p:txBody>
            <a:bodyPr/>
            <a:lstStyle/>
            <a:p>
              <a:endParaRPr kumimoji="0" lang="zh-TW" altLang="en-US"/>
            </a:p>
          </p:txBody>
        </p:sp>
        <p:sp>
          <p:nvSpPr>
            <p:cNvPr id="11" name="向下箭號 10"/>
            <p:cNvSpPr>
              <a:spLocks noChangeArrowheads="1"/>
            </p:cNvSpPr>
            <p:nvPr/>
          </p:nvSpPr>
          <p:spPr bwMode="auto">
            <a:xfrm>
              <a:off x="6875463" y="2781300"/>
              <a:ext cx="288925" cy="360363"/>
            </a:xfrm>
            <a:prstGeom prst="downArrow">
              <a:avLst>
                <a:gd name="adj1" fmla="val 50000"/>
                <a:gd name="adj2" fmla="val 49890"/>
              </a:avLst>
            </a:prstGeom>
            <a:solidFill>
              <a:srgbClr val="92D050"/>
            </a:solidFill>
            <a:ln w="9525" algn="ctr">
              <a:solidFill>
                <a:schemeClr val="tx1"/>
              </a:solidFill>
              <a:round/>
              <a:headEnd/>
              <a:tailEnd/>
            </a:ln>
          </p:spPr>
          <p:txBody>
            <a:bodyPr/>
            <a:lstStyle/>
            <a:p>
              <a:endParaRPr kumimoji="0" lang="zh-TW" altLang="en-US"/>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349</TotalTime>
  <Words>601</Words>
  <Application>Microsoft Office PowerPoint</Application>
  <PresentationFormat>如螢幕大小 (4:3)</PresentationFormat>
  <Paragraphs>129</Paragraphs>
  <Slides>22</Slides>
  <Notes>1</Notes>
  <HiddenSlides>0</HiddenSlides>
  <MMClips>0</MMClips>
  <ScaleCrop>false</ScaleCrop>
  <HeadingPairs>
    <vt:vector size="4" baseType="variant">
      <vt:variant>
        <vt:lpstr>佈景主題</vt:lpstr>
      </vt:variant>
      <vt:variant>
        <vt:i4>1</vt:i4>
      </vt:variant>
      <vt:variant>
        <vt:lpstr>投影片標題</vt:lpstr>
      </vt:variant>
      <vt:variant>
        <vt:i4>22</vt:i4>
      </vt:variant>
    </vt:vector>
  </HeadingPairs>
  <TitlesOfParts>
    <vt:vector size="23" baseType="lpstr">
      <vt:lpstr>Office 佈景主題</vt:lpstr>
      <vt:lpstr>106學年度課程計畫填寫說明</vt:lpstr>
      <vt:lpstr>業務單位報告：</vt:lpstr>
      <vt:lpstr>業務單位報告：</vt:lpstr>
      <vt:lpstr>（１）各領域學習階段一覽表：</vt:lpstr>
      <vt:lpstr>業務單位報告：</vt:lpstr>
      <vt:lpstr>（２）表4-1學習領域課程計畫</vt:lpstr>
      <vt:lpstr>（２）表4-1學習領域課程計畫</vt:lpstr>
      <vt:lpstr>評量當週各科仍應列教學進度 例：學校期末考週為106年1月12~18日</vt:lpstr>
      <vt:lpstr>休業式當週仍應列教學進度</vt:lpstr>
      <vt:lpstr>（２）表4-1學習領域課程計畫</vt:lpstr>
      <vt:lpstr>（２）表4-1學習領域課程計畫</vt:lpstr>
      <vt:lpstr>（２）表4-1學習領域課程計畫</vt:lpstr>
      <vt:lpstr>（２）表4-1學習領域課程計畫</vt:lpstr>
      <vt:lpstr>業務單位報告：</vt:lpstr>
      <vt:lpstr>（３）表4-2彈性學習節數課程計畫</vt:lpstr>
      <vt:lpstr>法定課程請列明於單元目標</vt:lpstr>
      <vt:lpstr>106學年度重要教育工作必須融入課程實施項目</vt:lpstr>
      <vt:lpstr>（３）表4-2彈性學習節數課程計畫</vt:lpstr>
      <vt:lpstr>（３）表4-2彈性學習節數課程計畫</vt:lpstr>
      <vt:lpstr>討論提案：</vt:lpstr>
      <vt:lpstr>討論提案：</vt:lpstr>
      <vt:lpstr>表4-2彈性學習節數課程計畫範例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花蓮縣花蓮市中正國民小學課程發展委員會 105學年度第3次會議</dc:title>
  <dc:creator>user</dc:creator>
  <cp:lastModifiedBy>Qae</cp:lastModifiedBy>
  <cp:revision>67</cp:revision>
  <dcterms:created xsi:type="dcterms:W3CDTF">2017-05-03T01:12:32Z</dcterms:created>
  <dcterms:modified xsi:type="dcterms:W3CDTF">2017-05-07T10:40:09Z</dcterms:modified>
</cp:coreProperties>
</file>