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1772900" cy="20104100"/>
  <p:notesSz cx="11772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9044E-EB26-4864-BAAA-91136485AE1F}" v="2" dt="2024-08-20T13:26:10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86" y="-39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岢嬅 林" userId="44cffdb603fa63ef" providerId="LiveId" clId="{5409044E-EB26-4864-BAAA-91136485AE1F}"/>
    <pc:docChg chg="modSld">
      <pc:chgData name="岢嬅 林" userId="44cffdb603fa63ef" providerId="LiveId" clId="{5409044E-EB26-4864-BAAA-91136485AE1F}" dt="2024-08-20T13:26:33.096" v="134" actId="1076"/>
      <pc:docMkLst>
        <pc:docMk/>
      </pc:docMkLst>
      <pc:sldChg chg="modSp mod">
        <pc:chgData name="岢嬅 林" userId="44cffdb603fa63ef" providerId="LiveId" clId="{5409044E-EB26-4864-BAAA-91136485AE1F}" dt="2024-08-20T13:26:33.096" v="134" actId="1076"/>
        <pc:sldMkLst>
          <pc:docMk/>
          <pc:sldMk cId="0" sldId="256"/>
        </pc:sldMkLst>
        <pc:spChg chg="mod">
          <ac:chgData name="岢嬅 林" userId="44cffdb603fa63ef" providerId="LiveId" clId="{5409044E-EB26-4864-BAAA-91136485AE1F}" dt="2024-08-20T13:24:04.704" v="67" actId="14100"/>
          <ac:spMkLst>
            <pc:docMk/>
            <pc:sldMk cId="0" sldId="256"/>
            <ac:spMk id="50" creationId="{00000000-0000-0000-0000-000000000000}"/>
          </ac:spMkLst>
        </pc:spChg>
        <pc:spChg chg="mod">
          <ac:chgData name="岢嬅 林" userId="44cffdb603fa63ef" providerId="LiveId" clId="{5409044E-EB26-4864-BAAA-91136485AE1F}" dt="2024-08-20T13:24:22.706" v="81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岢嬅 林" userId="44cffdb603fa63ef" providerId="LiveId" clId="{5409044E-EB26-4864-BAAA-91136485AE1F}" dt="2024-08-20T13:26:10.210" v="131"/>
          <ac:spMkLst>
            <pc:docMk/>
            <pc:sldMk cId="0" sldId="256"/>
            <ac:spMk id="58" creationId="{00000000-0000-0000-0000-000000000000}"/>
          </ac:spMkLst>
        </pc:spChg>
        <pc:spChg chg="mod">
          <ac:chgData name="岢嬅 林" userId="44cffdb603fa63ef" providerId="LiveId" clId="{5409044E-EB26-4864-BAAA-91136485AE1F}" dt="2024-08-20T13:26:00.806" v="124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岢嬅 林" userId="44cffdb603fa63ef" providerId="LiveId" clId="{5409044E-EB26-4864-BAAA-91136485AE1F}" dt="2024-08-20T13:26:33.096" v="134" actId="1076"/>
          <ac:spMkLst>
            <pc:docMk/>
            <pc:sldMk cId="0" sldId="256"/>
            <ac:spMk id="6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3443" y="6232271"/>
            <a:ext cx="100123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66887" y="11258296"/>
            <a:ext cx="82454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8962" y="4623943"/>
            <a:ext cx="512397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66313" y="4623943"/>
            <a:ext cx="512397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962" y="804164"/>
            <a:ext cx="106013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962" y="4623943"/>
            <a:ext cx="106013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04945" y="18696814"/>
            <a:ext cx="376936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8962" y="18696814"/>
            <a:ext cx="270922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81060" y="18696814"/>
            <a:ext cx="270922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laf.org.tw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laf.org.tw/index.php?action=apply_detail&amp;p=1&amp;id=3513" TargetMode="External"/><Relationship Id="rId17" Type="http://schemas.openxmlformats.org/officeDocument/2006/relationships/hyperlink" Target="https://sa.hl.gov.tw/List_sp/07af0db0d8b149ccb7f2f3f09b56f978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ecare.mohw.gov.tw/WebChattingCtrl?func=getChattingBoardByCli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s://dep.mohw.gov.tw/DOPS/cp-1230-6774-105.html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ecare.mohw.gov.tw/" TargetMode="External"/><Relationship Id="rId10" Type="http://schemas.openxmlformats.org/officeDocument/2006/relationships/hyperlink" Target="https://kpd.kcg.gov.tw/Content_List.aspx?n=541744959A730D5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dep.mohw.gov.tw/DOPS/np-1208-105.html" TargetMode="External"/><Relationship Id="rId14" Type="http://schemas.openxmlformats.org/officeDocument/2006/relationships/hyperlink" Target="mailto:world.wide.union3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73535" cy="20105370"/>
          </a:xfrm>
          <a:custGeom>
            <a:avLst/>
            <a:gdLst/>
            <a:ahLst/>
            <a:cxnLst/>
            <a:rect l="l" t="t" r="r" b="b"/>
            <a:pathLst>
              <a:path w="11773535" h="20105370">
                <a:moveTo>
                  <a:pt x="11773138" y="20104898"/>
                </a:moveTo>
                <a:lnTo>
                  <a:pt x="0" y="20104898"/>
                </a:lnTo>
                <a:lnTo>
                  <a:pt x="0" y="0"/>
                </a:lnTo>
                <a:lnTo>
                  <a:pt x="11773138" y="0"/>
                </a:lnTo>
                <a:lnTo>
                  <a:pt x="11773138" y="20104898"/>
                </a:lnTo>
                <a:close/>
              </a:path>
            </a:pathLst>
          </a:custGeom>
          <a:solidFill>
            <a:srgbClr val="E7E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094" y="1741727"/>
            <a:ext cx="2954655" cy="2284730"/>
          </a:xfrm>
          <a:custGeom>
            <a:avLst/>
            <a:gdLst/>
            <a:ahLst/>
            <a:cxnLst/>
            <a:rect l="l" t="t" r="r" b="b"/>
            <a:pathLst>
              <a:path w="2954654" h="2284729">
                <a:moveTo>
                  <a:pt x="2853678" y="2284721"/>
                </a:moveTo>
                <a:lnTo>
                  <a:pt x="103858" y="2284721"/>
                </a:lnTo>
                <a:lnTo>
                  <a:pt x="63432" y="2276559"/>
                </a:lnTo>
                <a:lnTo>
                  <a:pt x="30419" y="2254301"/>
                </a:lnTo>
                <a:lnTo>
                  <a:pt x="8161" y="2221289"/>
                </a:lnTo>
                <a:lnTo>
                  <a:pt x="0" y="2180862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7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4" y="63432"/>
                </a:lnTo>
                <a:lnTo>
                  <a:pt x="2954073" y="86705"/>
                </a:lnTo>
                <a:lnTo>
                  <a:pt x="2954073" y="2198016"/>
                </a:lnTo>
                <a:lnTo>
                  <a:pt x="2949374" y="2221289"/>
                </a:lnTo>
                <a:lnTo>
                  <a:pt x="2927117" y="2254301"/>
                </a:lnTo>
                <a:lnTo>
                  <a:pt x="2894104" y="2276559"/>
                </a:lnTo>
                <a:lnTo>
                  <a:pt x="2853678" y="2284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5094" y="1154416"/>
            <a:ext cx="2957195" cy="501650"/>
          </a:xfrm>
          <a:custGeom>
            <a:avLst/>
            <a:gdLst/>
            <a:ahLst/>
            <a:cxnLst/>
            <a:rect l="l" t="t" r="r" b="b"/>
            <a:pathLst>
              <a:path w="2957195" h="501650">
                <a:moveTo>
                  <a:pt x="2853677" y="501300"/>
                </a:moveTo>
                <a:lnTo>
                  <a:pt x="103858" y="501300"/>
                </a:lnTo>
                <a:lnTo>
                  <a:pt x="63432" y="493139"/>
                </a:lnTo>
                <a:lnTo>
                  <a:pt x="30419" y="470881"/>
                </a:lnTo>
                <a:lnTo>
                  <a:pt x="8161" y="437868"/>
                </a:lnTo>
                <a:lnTo>
                  <a:pt x="0" y="397442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7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5" y="63432"/>
                </a:lnTo>
                <a:lnTo>
                  <a:pt x="2956891" y="100661"/>
                </a:lnTo>
                <a:lnTo>
                  <a:pt x="2956891" y="400639"/>
                </a:lnTo>
                <a:lnTo>
                  <a:pt x="2949375" y="437868"/>
                </a:lnTo>
                <a:lnTo>
                  <a:pt x="2927117" y="470881"/>
                </a:lnTo>
                <a:lnTo>
                  <a:pt x="2894104" y="493139"/>
                </a:lnTo>
                <a:lnTo>
                  <a:pt x="2853677" y="501300"/>
                </a:lnTo>
                <a:close/>
              </a:path>
            </a:pathLst>
          </a:custGeom>
          <a:solidFill>
            <a:srgbClr val="B45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6418" y="7960044"/>
            <a:ext cx="2957830" cy="3812540"/>
          </a:xfrm>
          <a:custGeom>
            <a:avLst/>
            <a:gdLst/>
            <a:ahLst/>
            <a:cxnLst/>
            <a:rect l="l" t="t" r="r" b="b"/>
            <a:pathLst>
              <a:path w="2957829" h="3812540">
                <a:moveTo>
                  <a:pt x="2856868" y="3812449"/>
                </a:moveTo>
                <a:lnTo>
                  <a:pt x="100667" y="3812449"/>
                </a:lnTo>
                <a:lnTo>
                  <a:pt x="63432" y="3804932"/>
                </a:lnTo>
                <a:lnTo>
                  <a:pt x="30419" y="3782674"/>
                </a:lnTo>
                <a:lnTo>
                  <a:pt x="8161" y="3749661"/>
                </a:lnTo>
                <a:lnTo>
                  <a:pt x="0" y="3709235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8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5" y="63432"/>
                </a:lnTo>
                <a:lnTo>
                  <a:pt x="2957536" y="103858"/>
                </a:lnTo>
                <a:lnTo>
                  <a:pt x="2957536" y="3709235"/>
                </a:lnTo>
                <a:lnTo>
                  <a:pt x="2949375" y="3749661"/>
                </a:lnTo>
                <a:lnTo>
                  <a:pt x="2927117" y="3782674"/>
                </a:lnTo>
                <a:lnTo>
                  <a:pt x="2894104" y="3804932"/>
                </a:lnTo>
                <a:lnTo>
                  <a:pt x="2856868" y="3812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50" y="1741729"/>
            <a:ext cx="1825355" cy="22727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856" y="4139653"/>
            <a:ext cx="1825355" cy="3657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856" y="7913603"/>
            <a:ext cx="1825355" cy="385748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2250" y="868565"/>
            <a:ext cx="11120755" cy="0"/>
          </a:xfrm>
          <a:custGeom>
            <a:avLst/>
            <a:gdLst/>
            <a:ahLst/>
            <a:cxnLst/>
            <a:rect l="l" t="t" r="r" b="b"/>
            <a:pathLst>
              <a:path w="11120755">
                <a:moveTo>
                  <a:pt x="0" y="0"/>
                </a:moveTo>
                <a:lnTo>
                  <a:pt x="11120757" y="0"/>
                </a:lnTo>
              </a:path>
            </a:pathLst>
          </a:custGeom>
          <a:ln w="11320">
            <a:solidFill>
              <a:srgbClr val="B458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43079" y="1196466"/>
            <a:ext cx="1630207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70" dirty="0">
                <a:solidFill>
                  <a:srgbClr val="FFFFFF"/>
                </a:solidFill>
                <a:latin typeface="SimSun"/>
                <a:cs typeface="SimSun"/>
              </a:rPr>
              <a:t>中</a:t>
            </a:r>
            <a:r>
              <a:rPr lang="zh-TW" altLang="en-US" sz="2400" spc="-270" dirty="0">
                <a:solidFill>
                  <a:srgbClr val="FFFFFF"/>
                </a:solidFill>
                <a:latin typeface="SimSun"/>
                <a:cs typeface="SimSun"/>
              </a:rPr>
              <a:t>央機</a:t>
            </a:r>
            <a:r>
              <a:rPr sz="2400" spc="90" dirty="0">
                <a:solidFill>
                  <a:srgbClr val="FFFFFF"/>
                </a:solidFill>
                <a:latin typeface="SimSun"/>
                <a:cs typeface="SimSun"/>
              </a:rPr>
              <a:t>關</a:t>
            </a:r>
            <a:endParaRPr sz="2400" dirty="0">
              <a:latin typeface="SimSun"/>
              <a:cs typeface="SimSu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3756" y="1154416"/>
            <a:ext cx="2957195" cy="501650"/>
          </a:xfrm>
          <a:custGeom>
            <a:avLst/>
            <a:gdLst/>
            <a:ahLst/>
            <a:cxnLst/>
            <a:rect l="l" t="t" r="r" b="b"/>
            <a:pathLst>
              <a:path w="2957195" h="501650">
                <a:moveTo>
                  <a:pt x="2853677" y="501300"/>
                </a:moveTo>
                <a:lnTo>
                  <a:pt x="103858" y="501300"/>
                </a:lnTo>
                <a:lnTo>
                  <a:pt x="63432" y="493139"/>
                </a:lnTo>
                <a:lnTo>
                  <a:pt x="30419" y="470881"/>
                </a:lnTo>
                <a:lnTo>
                  <a:pt x="8161" y="437868"/>
                </a:lnTo>
                <a:lnTo>
                  <a:pt x="0" y="397442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7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5" y="63432"/>
                </a:lnTo>
                <a:lnTo>
                  <a:pt x="2956891" y="100661"/>
                </a:lnTo>
                <a:lnTo>
                  <a:pt x="2956891" y="400639"/>
                </a:lnTo>
                <a:lnTo>
                  <a:pt x="2949375" y="437868"/>
                </a:lnTo>
                <a:lnTo>
                  <a:pt x="2927117" y="470881"/>
                </a:lnTo>
                <a:lnTo>
                  <a:pt x="2894104" y="493139"/>
                </a:lnTo>
                <a:lnTo>
                  <a:pt x="2853677" y="501300"/>
                </a:lnTo>
                <a:close/>
              </a:path>
            </a:pathLst>
          </a:custGeom>
          <a:solidFill>
            <a:srgbClr val="B45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46095" y="1179279"/>
            <a:ext cx="139382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zh-TW" altLang="en-US" sz="2400" spc="-270" dirty="0">
                <a:solidFill>
                  <a:srgbClr val="FFFFFF"/>
                </a:solidFill>
                <a:latin typeface="Microsoft JhengHei"/>
                <a:cs typeface="Microsoft JhengHei"/>
              </a:rPr>
              <a:t>花蓮縣政府</a:t>
            </a:r>
            <a:endParaRPr sz="2400" dirty="0">
              <a:latin typeface="SimSun"/>
              <a:cs typeface="SimSu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25470" y="1154416"/>
            <a:ext cx="2957195" cy="501650"/>
          </a:xfrm>
          <a:custGeom>
            <a:avLst/>
            <a:gdLst/>
            <a:ahLst/>
            <a:cxnLst/>
            <a:rect l="l" t="t" r="r" b="b"/>
            <a:pathLst>
              <a:path w="2957195" h="501650">
                <a:moveTo>
                  <a:pt x="2853677" y="501300"/>
                </a:moveTo>
                <a:lnTo>
                  <a:pt x="103858" y="501300"/>
                </a:lnTo>
                <a:lnTo>
                  <a:pt x="63432" y="493139"/>
                </a:lnTo>
                <a:lnTo>
                  <a:pt x="30419" y="470881"/>
                </a:lnTo>
                <a:lnTo>
                  <a:pt x="8161" y="437868"/>
                </a:lnTo>
                <a:lnTo>
                  <a:pt x="0" y="397442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7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4" y="63432"/>
                </a:lnTo>
                <a:lnTo>
                  <a:pt x="2956891" y="100663"/>
                </a:lnTo>
                <a:lnTo>
                  <a:pt x="2956891" y="400637"/>
                </a:lnTo>
                <a:lnTo>
                  <a:pt x="2949374" y="437868"/>
                </a:lnTo>
                <a:lnTo>
                  <a:pt x="2927117" y="470881"/>
                </a:lnTo>
                <a:lnTo>
                  <a:pt x="2894104" y="493139"/>
                </a:lnTo>
                <a:lnTo>
                  <a:pt x="2853677" y="501300"/>
                </a:lnTo>
                <a:close/>
              </a:path>
            </a:pathLst>
          </a:custGeom>
          <a:solidFill>
            <a:srgbClr val="B45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856" y="11886343"/>
            <a:ext cx="1825355" cy="362059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326418" y="11886343"/>
            <a:ext cx="2957830" cy="3635375"/>
          </a:xfrm>
          <a:custGeom>
            <a:avLst/>
            <a:gdLst/>
            <a:ahLst/>
            <a:cxnLst/>
            <a:rect l="l" t="t" r="r" b="b"/>
            <a:pathLst>
              <a:path w="2957829" h="3635375">
                <a:moveTo>
                  <a:pt x="2853677" y="3635362"/>
                </a:moveTo>
                <a:lnTo>
                  <a:pt x="103858" y="3635362"/>
                </a:lnTo>
                <a:lnTo>
                  <a:pt x="63432" y="3627200"/>
                </a:lnTo>
                <a:lnTo>
                  <a:pt x="30419" y="3604942"/>
                </a:lnTo>
                <a:lnTo>
                  <a:pt x="8161" y="3571929"/>
                </a:lnTo>
                <a:lnTo>
                  <a:pt x="0" y="3531503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8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5" y="63432"/>
                </a:lnTo>
                <a:lnTo>
                  <a:pt x="2957536" y="103858"/>
                </a:lnTo>
                <a:lnTo>
                  <a:pt x="2957536" y="3531503"/>
                </a:lnTo>
                <a:lnTo>
                  <a:pt x="2949375" y="3571929"/>
                </a:lnTo>
                <a:lnTo>
                  <a:pt x="2927117" y="3604942"/>
                </a:lnTo>
                <a:lnTo>
                  <a:pt x="2894104" y="3627200"/>
                </a:lnTo>
                <a:lnTo>
                  <a:pt x="2853677" y="3635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2250" y="15634985"/>
            <a:ext cx="1825355" cy="356428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433756" y="15647764"/>
            <a:ext cx="2957830" cy="3547110"/>
          </a:xfrm>
          <a:custGeom>
            <a:avLst/>
            <a:gdLst/>
            <a:ahLst/>
            <a:cxnLst/>
            <a:rect l="l" t="t" r="r" b="b"/>
            <a:pathLst>
              <a:path w="2957829" h="3547109">
                <a:moveTo>
                  <a:pt x="2877324" y="3546733"/>
                </a:moveTo>
                <a:lnTo>
                  <a:pt x="80211" y="3546733"/>
                </a:lnTo>
                <a:lnTo>
                  <a:pt x="63432" y="3543346"/>
                </a:lnTo>
                <a:lnTo>
                  <a:pt x="30419" y="3521088"/>
                </a:lnTo>
                <a:lnTo>
                  <a:pt x="8161" y="3488075"/>
                </a:lnTo>
                <a:lnTo>
                  <a:pt x="0" y="3447649"/>
                </a:lnTo>
                <a:lnTo>
                  <a:pt x="0" y="103858"/>
                </a:lnTo>
                <a:lnTo>
                  <a:pt x="8161" y="63432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2853678" y="0"/>
                </a:lnTo>
                <a:lnTo>
                  <a:pt x="2894104" y="8161"/>
                </a:lnTo>
                <a:lnTo>
                  <a:pt x="2927117" y="30419"/>
                </a:lnTo>
                <a:lnTo>
                  <a:pt x="2949374" y="63432"/>
                </a:lnTo>
                <a:lnTo>
                  <a:pt x="2957536" y="103858"/>
                </a:lnTo>
                <a:lnTo>
                  <a:pt x="2957536" y="3447649"/>
                </a:lnTo>
                <a:lnTo>
                  <a:pt x="2949374" y="3488075"/>
                </a:lnTo>
                <a:lnTo>
                  <a:pt x="2927117" y="3521088"/>
                </a:lnTo>
                <a:lnTo>
                  <a:pt x="2894104" y="3543346"/>
                </a:lnTo>
                <a:lnTo>
                  <a:pt x="2877324" y="35467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93855" y="1776181"/>
            <a:ext cx="1856665" cy="220728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4037" y="5927481"/>
            <a:ext cx="2884952" cy="180061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62250" y="19312475"/>
            <a:ext cx="11120755" cy="430530"/>
          </a:xfrm>
          <a:custGeom>
            <a:avLst/>
            <a:gdLst/>
            <a:ahLst/>
            <a:cxnLst/>
            <a:rect l="l" t="t" r="r" b="b"/>
            <a:pathLst>
              <a:path w="11120755" h="430530">
                <a:moveTo>
                  <a:pt x="11016898" y="430172"/>
                </a:moveTo>
                <a:lnTo>
                  <a:pt x="103858" y="430172"/>
                </a:lnTo>
                <a:lnTo>
                  <a:pt x="63432" y="422010"/>
                </a:lnTo>
                <a:lnTo>
                  <a:pt x="30419" y="399752"/>
                </a:lnTo>
                <a:lnTo>
                  <a:pt x="8161" y="366739"/>
                </a:lnTo>
                <a:lnTo>
                  <a:pt x="0" y="326313"/>
                </a:lnTo>
                <a:lnTo>
                  <a:pt x="0" y="103858"/>
                </a:lnTo>
                <a:lnTo>
                  <a:pt x="8161" y="63431"/>
                </a:lnTo>
                <a:lnTo>
                  <a:pt x="30419" y="30419"/>
                </a:lnTo>
                <a:lnTo>
                  <a:pt x="63432" y="8161"/>
                </a:lnTo>
                <a:lnTo>
                  <a:pt x="103858" y="0"/>
                </a:lnTo>
                <a:lnTo>
                  <a:pt x="11016899" y="0"/>
                </a:lnTo>
                <a:lnTo>
                  <a:pt x="11057325" y="8161"/>
                </a:lnTo>
                <a:lnTo>
                  <a:pt x="11090338" y="30419"/>
                </a:lnTo>
                <a:lnTo>
                  <a:pt x="11112596" y="63431"/>
                </a:lnTo>
                <a:lnTo>
                  <a:pt x="11120628" y="103214"/>
                </a:lnTo>
                <a:lnTo>
                  <a:pt x="11120628" y="326957"/>
                </a:lnTo>
                <a:lnTo>
                  <a:pt x="11112596" y="366739"/>
                </a:lnTo>
                <a:lnTo>
                  <a:pt x="11090338" y="399752"/>
                </a:lnTo>
                <a:lnTo>
                  <a:pt x="11057325" y="422010"/>
                </a:lnTo>
                <a:lnTo>
                  <a:pt x="11016898" y="43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397967" y="7960044"/>
            <a:ext cx="6047740" cy="3813175"/>
            <a:chOff x="5433756" y="7960043"/>
            <a:chExt cx="6047740" cy="3813175"/>
          </a:xfrm>
        </p:grpSpPr>
        <p:sp>
          <p:nvSpPr>
            <p:cNvPr id="23" name="object 23"/>
            <p:cNvSpPr/>
            <p:nvPr/>
          </p:nvSpPr>
          <p:spPr>
            <a:xfrm>
              <a:off x="5433756" y="7960043"/>
              <a:ext cx="6047740" cy="3813175"/>
            </a:xfrm>
            <a:custGeom>
              <a:avLst/>
              <a:gdLst/>
              <a:ahLst/>
              <a:cxnLst/>
              <a:rect l="l" t="t" r="r" b="b"/>
              <a:pathLst>
                <a:path w="6047740" h="3813175">
                  <a:moveTo>
                    <a:pt x="5945394" y="3813093"/>
                  </a:moveTo>
                  <a:lnTo>
                    <a:pt x="103856" y="3813093"/>
                  </a:lnTo>
                  <a:lnTo>
                    <a:pt x="63432" y="3804932"/>
                  </a:lnTo>
                  <a:lnTo>
                    <a:pt x="30419" y="3782674"/>
                  </a:lnTo>
                  <a:lnTo>
                    <a:pt x="8161" y="3749661"/>
                  </a:lnTo>
                  <a:lnTo>
                    <a:pt x="0" y="3709235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5945392" y="0"/>
                  </a:lnTo>
                  <a:lnTo>
                    <a:pt x="5985818" y="8161"/>
                  </a:lnTo>
                  <a:lnTo>
                    <a:pt x="6018831" y="30419"/>
                  </a:lnTo>
                  <a:lnTo>
                    <a:pt x="6041089" y="63432"/>
                  </a:lnTo>
                  <a:lnTo>
                    <a:pt x="6047328" y="94334"/>
                  </a:lnTo>
                  <a:lnTo>
                    <a:pt x="6047328" y="3718759"/>
                  </a:lnTo>
                  <a:lnTo>
                    <a:pt x="6041089" y="3749661"/>
                  </a:lnTo>
                  <a:lnTo>
                    <a:pt x="6018831" y="3782674"/>
                  </a:lnTo>
                  <a:lnTo>
                    <a:pt x="5985818" y="3804932"/>
                  </a:lnTo>
                  <a:lnTo>
                    <a:pt x="5945394" y="3813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25439" y="8478417"/>
              <a:ext cx="45720" cy="2932430"/>
            </a:xfrm>
            <a:custGeom>
              <a:avLst/>
              <a:gdLst/>
              <a:ahLst/>
              <a:cxnLst/>
              <a:rect l="l" t="t" r="r" b="b"/>
              <a:pathLst>
                <a:path w="45720" h="2932429">
                  <a:moveTo>
                    <a:pt x="45288" y="2906318"/>
                  </a:moveTo>
                  <a:lnTo>
                    <a:pt x="25641" y="2886684"/>
                  </a:lnTo>
                  <a:lnTo>
                    <a:pt x="19634" y="2886684"/>
                  </a:lnTo>
                  <a:lnTo>
                    <a:pt x="0" y="2906318"/>
                  </a:lnTo>
                  <a:lnTo>
                    <a:pt x="0" y="2912326"/>
                  </a:lnTo>
                  <a:lnTo>
                    <a:pt x="19634" y="2931960"/>
                  </a:lnTo>
                  <a:lnTo>
                    <a:pt x="25641" y="2931960"/>
                  </a:lnTo>
                  <a:lnTo>
                    <a:pt x="45288" y="2912326"/>
                  </a:lnTo>
                  <a:lnTo>
                    <a:pt x="45288" y="2909328"/>
                  </a:lnTo>
                  <a:lnTo>
                    <a:pt x="45288" y="2906318"/>
                  </a:lnTo>
                  <a:close/>
                </a:path>
                <a:path w="45720" h="2932429">
                  <a:moveTo>
                    <a:pt x="45288" y="2521432"/>
                  </a:moveTo>
                  <a:lnTo>
                    <a:pt x="25641" y="2501798"/>
                  </a:lnTo>
                  <a:lnTo>
                    <a:pt x="19634" y="2501798"/>
                  </a:lnTo>
                  <a:lnTo>
                    <a:pt x="0" y="2521432"/>
                  </a:lnTo>
                  <a:lnTo>
                    <a:pt x="0" y="2527439"/>
                  </a:lnTo>
                  <a:lnTo>
                    <a:pt x="19634" y="2547074"/>
                  </a:lnTo>
                  <a:lnTo>
                    <a:pt x="25641" y="2547074"/>
                  </a:lnTo>
                  <a:lnTo>
                    <a:pt x="45288" y="2527439"/>
                  </a:lnTo>
                  <a:lnTo>
                    <a:pt x="45288" y="2524429"/>
                  </a:lnTo>
                  <a:lnTo>
                    <a:pt x="45288" y="2521432"/>
                  </a:lnTo>
                  <a:close/>
                </a:path>
                <a:path w="45720" h="2932429">
                  <a:moveTo>
                    <a:pt x="45288" y="2328989"/>
                  </a:moveTo>
                  <a:lnTo>
                    <a:pt x="25641" y="2309342"/>
                  </a:lnTo>
                  <a:lnTo>
                    <a:pt x="19634" y="2309342"/>
                  </a:lnTo>
                  <a:lnTo>
                    <a:pt x="0" y="2328989"/>
                  </a:lnTo>
                  <a:lnTo>
                    <a:pt x="0" y="2334984"/>
                  </a:lnTo>
                  <a:lnTo>
                    <a:pt x="19634" y="2354630"/>
                  </a:lnTo>
                  <a:lnTo>
                    <a:pt x="25641" y="2354630"/>
                  </a:lnTo>
                  <a:lnTo>
                    <a:pt x="45288" y="2334984"/>
                  </a:lnTo>
                  <a:lnTo>
                    <a:pt x="45288" y="2331986"/>
                  </a:lnTo>
                  <a:lnTo>
                    <a:pt x="45288" y="2328989"/>
                  </a:lnTo>
                  <a:close/>
                </a:path>
                <a:path w="45720" h="2932429">
                  <a:moveTo>
                    <a:pt x="45288" y="2136533"/>
                  </a:moveTo>
                  <a:lnTo>
                    <a:pt x="25641" y="2116899"/>
                  </a:lnTo>
                  <a:lnTo>
                    <a:pt x="19634" y="2116899"/>
                  </a:lnTo>
                  <a:lnTo>
                    <a:pt x="0" y="2136533"/>
                  </a:lnTo>
                  <a:lnTo>
                    <a:pt x="0" y="2142540"/>
                  </a:lnTo>
                  <a:lnTo>
                    <a:pt x="19634" y="2162187"/>
                  </a:lnTo>
                  <a:lnTo>
                    <a:pt x="25641" y="2162187"/>
                  </a:lnTo>
                  <a:lnTo>
                    <a:pt x="45288" y="2142540"/>
                  </a:lnTo>
                  <a:lnTo>
                    <a:pt x="45288" y="2139543"/>
                  </a:lnTo>
                  <a:lnTo>
                    <a:pt x="45288" y="2136533"/>
                  </a:lnTo>
                  <a:close/>
                </a:path>
                <a:path w="45720" h="2932429">
                  <a:moveTo>
                    <a:pt x="45288" y="1944090"/>
                  </a:moveTo>
                  <a:lnTo>
                    <a:pt x="25641" y="1924456"/>
                  </a:lnTo>
                  <a:lnTo>
                    <a:pt x="19634" y="1924456"/>
                  </a:lnTo>
                  <a:lnTo>
                    <a:pt x="0" y="1944090"/>
                  </a:lnTo>
                  <a:lnTo>
                    <a:pt x="0" y="1950097"/>
                  </a:lnTo>
                  <a:lnTo>
                    <a:pt x="19634" y="1969731"/>
                  </a:lnTo>
                  <a:lnTo>
                    <a:pt x="25641" y="1969731"/>
                  </a:lnTo>
                  <a:lnTo>
                    <a:pt x="45288" y="1950097"/>
                  </a:lnTo>
                  <a:lnTo>
                    <a:pt x="45288" y="1947100"/>
                  </a:lnTo>
                  <a:lnTo>
                    <a:pt x="45288" y="1944090"/>
                  </a:lnTo>
                  <a:close/>
                </a:path>
                <a:path w="45720" h="2932429">
                  <a:moveTo>
                    <a:pt x="45288" y="1751647"/>
                  </a:moveTo>
                  <a:lnTo>
                    <a:pt x="25641" y="1732013"/>
                  </a:lnTo>
                  <a:lnTo>
                    <a:pt x="19634" y="1732013"/>
                  </a:lnTo>
                  <a:lnTo>
                    <a:pt x="0" y="1751647"/>
                  </a:lnTo>
                  <a:lnTo>
                    <a:pt x="0" y="1757654"/>
                  </a:lnTo>
                  <a:lnTo>
                    <a:pt x="19634" y="1777288"/>
                  </a:lnTo>
                  <a:lnTo>
                    <a:pt x="25641" y="1777288"/>
                  </a:lnTo>
                  <a:lnTo>
                    <a:pt x="45288" y="1757654"/>
                  </a:lnTo>
                  <a:lnTo>
                    <a:pt x="45288" y="1754657"/>
                  </a:lnTo>
                  <a:lnTo>
                    <a:pt x="45288" y="1751647"/>
                  </a:lnTo>
                  <a:close/>
                </a:path>
                <a:path w="45720" h="2932429">
                  <a:moveTo>
                    <a:pt x="45288" y="1559204"/>
                  </a:moveTo>
                  <a:lnTo>
                    <a:pt x="25641" y="1539570"/>
                  </a:lnTo>
                  <a:lnTo>
                    <a:pt x="19634" y="1539570"/>
                  </a:lnTo>
                  <a:lnTo>
                    <a:pt x="0" y="1559204"/>
                  </a:lnTo>
                  <a:lnTo>
                    <a:pt x="0" y="1565211"/>
                  </a:lnTo>
                  <a:lnTo>
                    <a:pt x="19634" y="1584845"/>
                  </a:lnTo>
                  <a:lnTo>
                    <a:pt x="25641" y="1584845"/>
                  </a:lnTo>
                  <a:lnTo>
                    <a:pt x="45288" y="1565211"/>
                  </a:lnTo>
                  <a:lnTo>
                    <a:pt x="45288" y="1562201"/>
                  </a:lnTo>
                  <a:lnTo>
                    <a:pt x="45288" y="1559204"/>
                  </a:lnTo>
                  <a:close/>
                </a:path>
                <a:path w="45720" h="2932429">
                  <a:moveTo>
                    <a:pt x="45288" y="1366761"/>
                  </a:moveTo>
                  <a:lnTo>
                    <a:pt x="25641" y="1347114"/>
                  </a:lnTo>
                  <a:lnTo>
                    <a:pt x="19634" y="1347114"/>
                  </a:lnTo>
                  <a:lnTo>
                    <a:pt x="0" y="1366761"/>
                  </a:lnTo>
                  <a:lnTo>
                    <a:pt x="0" y="1372768"/>
                  </a:lnTo>
                  <a:lnTo>
                    <a:pt x="19634" y="1392402"/>
                  </a:lnTo>
                  <a:lnTo>
                    <a:pt x="25641" y="1392402"/>
                  </a:lnTo>
                  <a:lnTo>
                    <a:pt x="45288" y="1372768"/>
                  </a:lnTo>
                  <a:lnTo>
                    <a:pt x="45288" y="1369758"/>
                  </a:lnTo>
                  <a:lnTo>
                    <a:pt x="45288" y="1366761"/>
                  </a:lnTo>
                  <a:close/>
                </a:path>
                <a:path w="45720" h="2932429">
                  <a:moveTo>
                    <a:pt x="45288" y="1174318"/>
                  </a:moveTo>
                  <a:lnTo>
                    <a:pt x="25641" y="1154671"/>
                  </a:lnTo>
                  <a:lnTo>
                    <a:pt x="19634" y="1154671"/>
                  </a:lnTo>
                  <a:lnTo>
                    <a:pt x="0" y="1174318"/>
                  </a:lnTo>
                  <a:lnTo>
                    <a:pt x="0" y="1180312"/>
                  </a:lnTo>
                  <a:lnTo>
                    <a:pt x="19634" y="1199959"/>
                  </a:lnTo>
                  <a:lnTo>
                    <a:pt x="25641" y="1199959"/>
                  </a:lnTo>
                  <a:lnTo>
                    <a:pt x="45288" y="1180312"/>
                  </a:lnTo>
                  <a:lnTo>
                    <a:pt x="45288" y="1177315"/>
                  </a:lnTo>
                  <a:lnTo>
                    <a:pt x="45288" y="1174318"/>
                  </a:lnTo>
                  <a:close/>
                </a:path>
                <a:path w="45720" h="2932429">
                  <a:moveTo>
                    <a:pt x="45288" y="981862"/>
                  </a:moveTo>
                  <a:lnTo>
                    <a:pt x="25641" y="962228"/>
                  </a:lnTo>
                  <a:lnTo>
                    <a:pt x="19634" y="962228"/>
                  </a:lnTo>
                  <a:lnTo>
                    <a:pt x="0" y="981862"/>
                  </a:lnTo>
                  <a:lnTo>
                    <a:pt x="0" y="987869"/>
                  </a:lnTo>
                  <a:lnTo>
                    <a:pt x="19634" y="1007503"/>
                  </a:lnTo>
                  <a:lnTo>
                    <a:pt x="25641" y="1007503"/>
                  </a:lnTo>
                  <a:lnTo>
                    <a:pt x="45288" y="987869"/>
                  </a:lnTo>
                  <a:lnTo>
                    <a:pt x="45288" y="984872"/>
                  </a:lnTo>
                  <a:lnTo>
                    <a:pt x="45288" y="981862"/>
                  </a:lnTo>
                  <a:close/>
                </a:path>
                <a:path w="45720" h="2932429">
                  <a:moveTo>
                    <a:pt x="45288" y="789419"/>
                  </a:moveTo>
                  <a:lnTo>
                    <a:pt x="25641" y="769785"/>
                  </a:lnTo>
                  <a:lnTo>
                    <a:pt x="19634" y="769785"/>
                  </a:lnTo>
                  <a:lnTo>
                    <a:pt x="0" y="789419"/>
                  </a:lnTo>
                  <a:lnTo>
                    <a:pt x="0" y="795426"/>
                  </a:lnTo>
                  <a:lnTo>
                    <a:pt x="19634" y="815060"/>
                  </a:lnTo>
                  <a:lnTo>
                    <a:pt x="25641" y="815060"/>
                  </a:lnTo>
                  <a:lnTo>
                    <a:pt x="45288" y="795426"/>
                  </a:lnTo>
                  <a:lnTo>
                    <a:pt x="45288" y="792429"/>
                  </a:lnTo>
                  <a:lnTo>
                    <a:pt x="45288" y="789419"/>
                  </a:lnTo>
                  <a:close/>
                </a:path>
                <a:path w="45720" h="2932429">
                  <a:moveTo>
                    <a:pt x="45288" y="596976"/>
                  </a:moveTo>
                  <a:lnTo>
                    <a:pt x="25641" y="577342"/>
                  </a:lnTo>
                  <a:lnTo>
                    <a:pt x="19634" y="577342"/>
                  </a:lnTo>
                  <a:lnTo>
                    <a:pt x="0" y="596976"/>
                  </a:lnTo>
                  <a:lnTo>
                    <a:pt x="0" y="602983"/>
                  </a:lnTo>
                  <a:lnTo>
                    <a:pt x="19634" y="622617"/>
                  </a:lnTo>
                  <a:lnTo>
                    <a:pt x="25641" y="622617"/>
                  </a:lnTo>
                  <a:lnTo>
                    <a:pt x="45288" y="602983"/>
                  </a:lnTo>
                  <a:lnTo>
                    <a:pt x="45288" y="599973"/>
                  </a:lnTo>
                  <a:lnTo>
                    <a:pt x="45288" y="596976"/>
                  </a:lnTo>
                  <a:close/>
                </a:path>
                <a:path w="45720" h="2932429">
                  <a:moveTo>
                    <a:pt x="45288" y="404533"/>
                  </a:moveTo>
                  <a:lnTo>
                    <a:pt x="25641" y="384886"/>
                  </a:lnTo>
                  <a:lnTo>
                    <a:pt x="19634" y="384886"/>
                  </a:lnTo>
                  <a:lnTo>
                    <a:pt x="0" y="404533"/>
                  </a:lnTo>
                  <a:lnTo>
                    <a:pt x="0" y="410540"/>
                  </a:lnTo>
                  <a:lnTo>
                    <a:pt x="19634" y="430174"/>
                  </a:lnTo>
                  <a:lnTo>
                    <a:pt x="25641" y="430174"/>
                  </a:lnTo>
                  <a:lnTo>
                    <a:pt x="45288" y="410540"/>
                  </a:lnTo>
                  <a:lnTo>
                    <a:pt x="45288" y="407530"/>
                  </a:lnTo>
                  <a:lnTo>
                    <a:pt x="45288" y="404533"/>
                  </a:lnTo>
                  <a:close/>
                </a:path>
                <a:path w="45720" h="2932429">
                  <a:moveTo>
                    <a:pt x="45288" y="212090"/>
                  </a:moveTo>
                  <a:lnTo>
                    <a:pt x="25641" y="192443"/>
                  </a:lnTo>
                  <a:lnTo>
                    <a:pt x="19634" y="192443"/>
                  </a:lnTo>
                  <a:lnTo>
                    <a:pt x="0" y="212090"/>
                  </a:lnTo>
                  <a:lnTo>
                    <a:pt x="0" y="218084"/>
                  </a:lnTo>
                  <a:lnTo>
                    <a:pt x="19634" y="237731"/>
                  </a:lnTo>
                  <a:lnTo>
                    <a:pt x="25641" y="237731"/>
                  </a:lnTo>
                  <a:lnTo>
                    <a:pt x="45288" y="218084"/>
                  </a:lnTo>
                  <a:lnTo>
                    <a:pt x="45288" y="215087"/>
                  </a:lnTo>
                  <a:lnTo>
                    <a:pt x="45288" y="212090"/>
                  </a:lnTo>
                  <a:close/>
                </a:path>
                <a:path w="45720" h="2932429">
                  <a:moveTo>
                    <a:pt x="45288" y="19634"/>
                  </a:moveTo>
                  <a:lnTo>
                    <a:pt x="25641" y="0"/>
                  </a:lnTo>
                  <a:lnTo>
                    <a:pt x="19634" y="0"/>
                  </a:lnTo>
                  <a:lnTo>
                    <a:pt x="0" y="19634"/>
                  </a:lnTo>
                  <a:lnTo>
                    <a:pt x="0" y="25641"/>
                  </a:lnTo>
                  <a:lnTo>
                    <a:pt x="19634" y="45288"/>
                  </a:lnTo>
                  <a:lnTo>
                    <a:pt x="25641" y="45288"/>
                  </a:lnTo>
                  <a:lnTo>
                    <a:pt x="45288" y="25641"/>
                  </a:lnTo>
                  <a:lnTo>
                    <a:pt x="45288" y="22644"/>
                  </a:lnTo>
                  <a:lnTo>
                    <a:pt x="45288" y="19634"/>
                  </a:lnTo>
                  <a:close/>
                </a:path>
              </a:pathLst>
            </a:custGeom>
            <a:solidFill>
              <a:srgbClr val="4F4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557417" y="15634985"/>
            <a:ext cx="2926080" cy="3564890"/>
            <a:chOff x="8557417" y="15634985"/>
            <a:chExt cx="2926080" cy="3564890"/>
          </a:xfrm>
        </p:grpSpPr>
        <p:sp>
          <p:nvSpPr>
            <p:cNvPr id="26" name="object 26"/>
            <p:cNvSpPr/>
            <p:nvPr/>
          </p:nvSpPr>
          <p:spPr>
            <a:xfrm>
              <a:off x="8557417" y="15634985"/>
              <a:ext cx="2926080" cy="3564890"/>
            </a:xfrm>
            <a:custGeom>
              <a:avLst/>
              <a:gdLst/>
              <a:ahLst/>
              <a:cxnLst/>
              <a:rect l="l" t="t" r="r" b="b"/>
              <a:pathLst>
                <a:path w="2926079" h="3564890">
                  <a:moveTo>
                    <a:pt x="2821732" y="3564287"/>
                  </a:moveTo>
                  <a:lnTo>
                    <a:pt x="103858" y="3564287"/>
                  </a:lnTo>
                  <a:lnTo>
                    <a:pt x="63431" y="3556125"/>
                  </a:lnTo>
                  <a:lnTo>
                    <a:pt x="30419" y="3533867"/>
                  </a:lnTo>
                  <a:lnTo>
                    <a:pt x="8161" y="3500855"/>
                  </a:lnTo>
                  <a:lnTo>
                    <a:pt x="0" y="3460431"/>
                  </a:lnTo>
                  <a:lnTo>
                    <a:pt x="0" y="103855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1" y="8161"/>
                  </a:lnTo>
                  <a:lnTo>
                    <a:pt x="103857" y="0"/>
                  </a:lnTo>
                  <a:lnTo>
                    <a:pt x="2821733" y="0"/>
                  </a:lnTo>
                  <a:lnTo>
                    <a:pt x="2862158" y="8161"/>
                  </a:lnTo>
                  <a:lnTo>
                    <a:pt x="2895171" y="30419"/>
                  </a:lnTo>
                  <a:lnTo>
                    <a:pt x="2917429" y="63432"/>
                  </a:lnTo>
                  <a:lnTo>
                    <a:pt x="2925590" y="103855"/>
                  </a:lnTo>
                  <a:lnTo>
                    <a:pt x="2925590" y="3460431"/>
                  </a:lnTo>
                  <a:lnTo>
                    <a:pt x="2917429" y="3500855"/>
                  </a:lnTo>
                  <a:lnTo>
                    <a:pt x="2895171" y="3533867"/>
                  </a:lnTo>
                  <a:lnTo>
                    <a:pt x="2862158" y="3556125"/>
                  </a:lnTo>
                  <a:lnTo>
                    <a:pt x="2821732" y="3564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62975" y="15775368"/>
              <a:ext cx="57150" cy="3091180"/>
            </a:xfrm>
            <a:custGeom>
              <a:avLst/>
              <a:gdLst/>
              <a:ahLst/>
              <a:cxnLst/>
              <a:rect l="l" t="t" r="r" b="b"/>
              <a:pathLst>
                <a:path w="57150" h="3091180">
                  <a:moveTo>
                    <a:pt x="56603" y="3058591"/>
                  </a:moveTo>
                  <a:lnTo>
                    <a:pt x="32054" y="3034042"/>
                  </a:lnTo>
                  <a:lnTo>
                    <a:pt x="24549" y="3034042"/>
                  </a:lnTo>
                  <a:lnTo>
                    <a:pt x="0" y="3058591"/>
                  </a:lnTo>
                  <a:lnTo>
                    <a:pt x="0" y="3066097"/>
                  </a:lnTo>
                  <a:lnTo>
                    <a:pt x="24549" y="3090646"/>
                  </a:lnTo>
                  <a:lnTo>
                    <a:pt x="32054" y="3090646"/>
                  </a:lnTo>
                  <a:lnTo>
                    <a:pt x="56603" y="3066097"/>
                  </a:lnTo>
                  <a:lnTo>
                    <a:pt x="56603" y="3062338"/>
                  </a:lnTo>
                  <a:lnTo>
                    <a:pt x="56603" y="3058591"/>
                  </a:lnTo>
                  <a:close/>
                </a:path>
                <a:path w="57150" h="3091180">
                  <a:moveTo>
                    <a:pt x="56603" y="2549956"/>
                  </a:moveTo>
                  <a:lnTo>
                    <a:pt x="32054" y="2525407"/>
                  </a:lnTo>
                  <a:lnTo>
                    <a:pt x="24549" y="2525407"/>
                  </a:lnTo>
                  <a:lnTo>
                    <a:pt x="0" y="2549956"/>
                  </a:lnTo>
                  <a:lnTo>
                    <a:pt x="0" y="2557462"/>
                  </a:lnTo>
                  <a:lnTo>
                    <a:pt x="24549" y="2582011"/>
                  </a:lnTo>
                  <a:lnTo>
                    <a:pt x="32054" y="2582011"/>
                  </a:lnTo>
                  <a:lnTo>
                    <a:pt x="56603" y="2557462"/>
                  </a:lnTo>
                  <a:lnTo>
                    <a:pt x="56603" y="2553716"/>
                  </a:lnTo>
                  <a:lnTo>
                    <a:pt x="56603" y="2549956"/>
                  </a:lnTo>
                  <a:close/>
                </a:path>
                <a:path w="57150" h="3091180">
                  <a:moveTo>
                    <a:pt x="56603" y="2042045"/>
                  </a:moveTo>
                  <a:lnTo>
                    <a:pt x="32054" y="2017496"/>
                  </a:lnTo>
                  <a:lnTo>
                    <a:pt x="24549" y="2017496"/>
                  </a:lnTo>
                  <a:lnTo>
                    <a:pt x="0" y="2042045"/>
                  </a:lnTo>
                  <a:lnTo>
                    <a:pt x="0" y="2049551"/>
                  </a:lnTo>
                  <a:lnTo>
                    <a:pt x="24549" y="2074100"/>
                  </a:lnTo>
                  <a:lnTo>
                    <a:pt x="32054" y="2074100"/>
                  </a:lnTo>
                  <a:lnTo>
                    <a:pt x="56603" y="2049551"/>
                  </a:lnTo>
                  <a:lnTo>
                    <a:pt x="56603" y="2045804"/>
                  </a:lnTo>
                  <a:lnTo>
                    <a:pt x="56603" y="2042045"/>
                  </a:lnTo>
                  <a:close/>
                </a:path>
                <a:path w="57150" h="3091180">
                  <a:moveTo>
                    <a:pt x="56603" y="1302994"/>
                  </a:moveTo>
                  <a:lnTo>
                    <a:pt x="32054" y="1278445"/>
                  </a:lnTo>
                  <a:lnTo>
                    <a:pt x="24549" y="1278445"/>
                  </a:lnTo>
                  <a:lnTo>
                    <a:pt x="0" y="1302994"/>
                  </a:lnTo>
                  <a:lnTo>
                    <a:pt x="0" y="1310500"/>
                  </a:lnTo>
                  <a:lnTo>
                    <a:pt x="24549" y="1335049"/>
                  </a:lnTo>
                  <a:lnTo>
                    <a:pt x="32054" y="1335049"/>
                  </a:lnTo>
                  <a:lnTo>
                    <a:pt x="56603" y="1310500"/>
                  </a:lnTo>
                  <a:lnTo>
                    <a:pt x="56603" y="1306741"/>
                  </a:lnTo>
                  <a:lnTo>
                    <a:pt x="56603" y="1302994"/>
                  </a:lnTo>
                  <a:close/>
                </a:path>
                <a:path w="57150" h="3091180">
                  <a:moveTo>
                    <a:pt x="56603" y="744499"/>
                  </a:moveTo>
                  <a:lnTo>
                    <a:pt x="32054" y="719963"/>
                  </a:lnTo>
                  <a:lnTo>
                    <a:pt x="24549" y="719963"/>
                  </a:lnTo>
                  <a:lnTo>
                    <a:pt x="0" y="744499"/>
                  </a:lnTo>
                  <a:lnTo>
                    <a:pt x="0" y="752005"/>
                  </a:lnTo>
                  <a:lnTo>
                    <a:pt x="24549" y="776554"/>
                  </a:lnTo>
                  <a:lnTo>
                    <a:pt x="32054" y="776554"/>
                  </a:lnTo>
                  <a:lnTo>
                    <a:pt x="56603" y="752005"/>
                  </a:lnTo>
                  <a:lnTo>
                    <a:pt x="56603" y="748258"/>
                  </a:lnTo>
                  <a:lnTo>
                    <a:pt x="56603" y="744499"/>
                  </a:lnTo>
                  <a:close/>
                </a:path>
                <a:path w="57150" h="3091180">
                  <a:moveTo>
                    <a:pt x="56603" y="24549"/>
                  </a:moveTo>
                  <a:lnTo>
                    <a:pt x="32054" y="0"/>
                  </a:lnTo>
                  <a:lnTo>
                    <a:pt x="24549" y="0"/>
                  </a:lnTo>
                  <a:lnTo>
                    <a:pt x="0" y="24549"/>
                  </a:lnTo>
                  <a:lnTo>
                    <a:pt x="0" y="32054"/>
                  </a:lnTo>
                  <a:lnTo>
                    <a:pt x="24549" y="56603"/>
                  </a:lnTo>
                  <a:lnTo>
                    <a:pt x="32054" y="56603"/>
                  </a:lnTo>
                  <a:lnTo>
                    <a:pt x="56603" y="32054"/>
                  </a:lnTo>
                  <a:lnTo>
                    <a:pt x="56603" y="28295"/>
                  </a:lnTo>
                  <a:lnTo>
                    <a:pt x="56603" y="24549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471972" y="1700772"/>
            <a:ext cx="2954655" cy="2284730"/>
            <a:chOff x="5433756" y="1741727"/>
            <a:chExt cx="2954655" cy="2284730"/>
          </a:xfrm>
        </p:grpSpPr>
        <p:sp>
          <p:nvSpPr>
            <p:cNvPr id="29" name="object 29"/>
            <p:cNvSpPr/>
            <p:nvPr/>
          </p:nvSpPr>
          <p:spPr>
            <a:xfrm>
              <a:off x="5433756" y="1741727"/>
              <a:ext cx="2954655" cy="2284730"/>
            </a:xfrm>
            <a:custGeom>
              <a:avLst/>
              <a:gdLst/>
              <a:ahLst/>
              <a:cxnLst/>
              <a:rect l="l" t="t" r="r" b="b"/>
              <a:pathLst>
                <a:path w="2954654" h="2284729">
                  <a:moveTo>
                    <a:pt x="2853678" y="2284721"/>
                  </a:moveTo>
                  <a:lnTo>
                    <a:pt x="103858" y="2284721"/>
                  </a:lnTo>
                  <a:lnTo>
                    <a:pt x="63432" y="2276559"/>
                  </a:lnTo>
                  <a:lnTo>
                    <a:pt x="30419" y="2254301"/>
                  </a:lnTo>
                  <a:lnTo>
                    <a:pt x="8161" y="2221289"/>
                  </a:lnTo>
                  <a:lnTo>
                    <a:pt x="0" y="2180862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5" y="63432"/>
                  </a:lnTo>
                  <a:lnTo>
                    <a:pt x="2954073" y="86703"/>
                  </a:lnTo>
                  <a:lnTo>
                    <a:pt x="2954073" y="2198017"/>
                  </a:lnTo>
                  <a:lnTo>
                    <a:pt x="2949375" y="2221289"/>
                  </a:lnTo>
                  <a:lnTo>
                    <a:pt x="2927117" y="2254301"/>
                  </a:lnTo>
                  <a:lnTo>
                    <a:pt x="2894104" y="2276559"/>
                  </a:lnTo>
                  <a:lnTo>
                    <a:pt x="2853678" y="2284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4318" y="192595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053" y="56601"/>
                  </a:moveTo>
                  <a:lnTo>
                    <a:pt x="24547" y="56601"/>
                  </a:lnTo>
                  <a:lnTo>
                    <a:pt x="20937" y="55883"/>
                  </a:lnTo>
                  <a:lnTo>
                    <a:pt x="0" y="32053"/>
                  </a:lnTo>
                  <a:lnTo>
                    <a:pt x="0" y="24547"/>
                  </a:lnTo>
                  <a:lnTo>
                    <a:pt x="24547" y="0"/>
                  </a:lnTo>
                  <a:lnTo>
                    <a:pt x="32053" y="0"/>
                  </a:lnTo>
                  <a:lnTo>
                    <a:pt x="56601" y="28300"/>
                  </a:lnTo>
                  <a:lnTo>
                    <a:pt x="56601" y="32053"/>
                  </a:lnTo>
                  <a:lnTo>
                    <a:pt x="32053" y="56601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33756" y="4139654"/>
            <a:ext cx="2957830" cy="3685540"/>
            <a:chOff x="5433756" y="4139654"/>
            <a:chExt cx="2957830" cy="3685540"/>
          </a:xfrm>
        </p:grpSpPr>
        <p:sp>
          <p:nvSpPr>
            <p:cNvPr id="32" name="object 32"/>
            <p:cNvSpPr/>
            <p:nvPr/>
          </p:nvSpPr>
          <p:spPr>
            <a:xfrm>
              <a:off x="5433756" y="4139654"/>
              <a:ext cx="2957830" cy="3685540"/>
            </a:xfrm>
            <a:custGeom>
              <a:avLst/>
              <a:gdLst/>
              <a:ahLst/>
              <a:cxnLst/>
              <a:rect l="l" t="t" r="r" b="b"/>
              <a:pathLst>
                <a:path w="2957829" h="3685540">
                  <a:moveTo>
                    <a:pt x="2878730" y="3685368"/>
                  </a:moveTo>
                  <a:lnTo>
                    <a:pt x="78806" y="3685368"/>
                  </a:lnTo>
                  <a:lnTo>
                    <a:pt x="63432" y="3682264"/>
                  </a:lnTo>
                  <a:lnTo>
                    <a:pt x="30419" y="3660006"/>
                  </a:lnTo>
                  <a:lnTo>
                    <a:pt x="8161" y="3626993"/>
                  </a:lnTo>
                  <a:lnTo>
                    <a:pt x="0" y="3586567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4" y="63432"/>
                  </a:lnTo>
                  <a:lnTo>
                    <a:pt x="2957536" y="103858"/>
                  </a:lnTo>
                  <a:lnTo>
                    <a:pt x="2957536" y="3586567"/>
                  </a:lnTo>
                  <a:lnTo>
                    <a:pt x="2949374" y="3626993"/>
                  </a:lnTo>
                  <a:lnTo>
                    <a:pt x="2927117" y="3660006"/>
                  </a:lnTo>
                  <a:lnTo>
                    <a:pt x="2894104" y="3682264"/>
                  </a:lnTo>
                  <a:lnTo>
                    <a:pt x="2878730" y="3685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4309" y="4373459"/>
              <a:ext cx="57150" cy="1241425"/>
            </a:xfrm>
            <a:custGeom>
              <a:avLst/>
              <a:gdLst/>
              <a:ahLst/>
              <a:cxnLst/>
              <a:rect l="l" t="t" r="r" b="b"/>
              <a:pathLst>
                <a:path w="57150" h="1241425">
                  <a:moveTo>
                    <a:pt x="56603" y="1208925"/>
                  </a:moveTo>
                  <a:lnTo>
                    <a:pt x="32054" y="1184376"/>
                  </a:lnTo>
                  <a:lnTo>
                    <a:pt x="24549" y="1184376"/>
                  </a:lnTo>
                  <a:lnTo>
                    <a:pt x="0" y="1208925"/>
                  </a:lnTo>
                  <a:lnTo>
                    <a:pt x="0" y="1216431"/>
                  </a:lnTo>
                  <a:lnTo>
                    <a:pt x="24549" y="1240980"/>
                  </a:lnTo>
                  <a:lnTo>
                    <a:pt x="32054" y="1240980"/>
                  </a:lnTo>
                  <a:lnTo>
                    <a:pt x="56603" y="1216431"/>
                  </a:lnTo>
                  <a:lnTo>
                    <a:pt x="56603" y="1212684"/>
                  </a:lnTo>
                  <a:lnTo>
                    <a:pt x="56603" y="1208925"/>
                  </a:lnTo>
                  <a:close/>
                </a:path>
                <a:path w="57150" h="1241425">
                  <a:moveTo>
                    <a:pt x="56603" y="24549"/>
                  </a:moveTo>
                  <a:lnTo>
                    <a:pt x="32054" y="0"/>
                  </a:lnTo>
                  <a:lnTo>
                    <a:pt x="24549" y="0"/>
                  </a:lnTo>
                  <a:lnTo>
                    <a:pt x="0" y="24549"/>
                  </a:lnTo>
                  <a:lnTo>
                    <a:pt x="0" y="32054"/>
                  </a:lnTo>
                  <a:lnTo>
                    <a:pt x="24549" y="56603"/>
                  </a:lnTo>
                  <a:lnTo>
                    <a:pt x="32054" y="56603"/>
                  </a:lnTo>
                  <a:lnTo>
                    <a:pt x="56603" y="32054"/>
                  </a:lnTo>
                  <a:lnTo>
                    <a:pt x="56603" y="28308"/>
                  </a:lnTo>
                  <a:lnTo>
                    <a:pt x="56603" y="24549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1362" y="6956968"/>
              <a:ext cx="2597785" cy="0"/>
            </a:xfrm>
            <a:custGeom>
              <a:avLst/>
              <a:gdLst/>
              <a:ahLst/>
              <a:cxnLst/>
              <a:rect l="l" t="t" r="r" b="b"/>
              <a:pathLst>
                <a:path w="2597784">
                  <a:moveTo>
                    <a:pt x="0" y="0"/>
                  </a:moveTo>
                  <a:lnTo>
                    <a:pt x="2597220" y="0"/>
                  </a:lnTo>
                </a:path>
              </a:pathLst>
            </a:custGeom>
            <a:ln w="9465">
              <a:solidFill>
                <a:srgbClr val="4E4E4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525470" y="4139654"/>
            <a:ext cx="2957830" cy="3660775"/>
            <a:chOff x="8525470" y="4139654"/>
            <a:chExt cx="2957830" cy="3660775"/>
          </a:xfrm>
        </p:grpSpPr>
        <p:sp>
          <p:nvSpPr>
            <p:cNvPr id="36" name="object 36"/>
            <p:cNvSpPr/>
            <p:nvPr/>
          </p:nvSpPr>
          <p:spPr>
            <a:xfrm>
              <a:off x="8525470" y="4139654"/>
              <a:ext cx="2957830" cy="3660775"/>
            </a:xfrm>
            <a:custGeom>
              <a:avLst/>
              <a:gdLst/>
              <a:ahLst/>
              <a:cxnLst/>
              <a:rect l="l" t="t" r="r" b="b"/>
              <a:pathLst>
                <a:path w="2957829" h="3660775">
                  <a:moveTo>
                    <a:pt x="2853677" y="3660745"/>
                  </a:moveTo>
                  <a:lnTo>
                    <a:pt x="103858" y="3660745"/>
                  </a:lnTo>
                  <a:lnTo>
                    <a:pt x="63432" y="3652583"/>
                  </a:lnTo>
                  <a:lnTo>
                    <a:pt x="30419" y="3630326"/>
                  </a:lnTo>
                  <a:lnTo>
                    <a:pt x="8161" y="3597313"/>
                  </a:lnTo>
                  <a:lnTo>
                    <a:pt x="0" y="3556887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5" y="63432"/>
                  </a:lnTo>
                  <a:lnTo>
                    <a:pt x="2957536" y="103858"/>
                  </a:lnTo>
                  <a:lnTo>
                    <a:pt x="2957536" y="3556887"/>
                  </a:lnTo>
                  <a:lnTo>
                    <a:pt x="2949375" y="3597313"/>
                  </a:lnTo>
                  <a:lnTo>
                    <a:pt x="2927117" y="3630326"/>
                  </a:lnTo>
                  <a:lnTo>
                    <a:pt x="2894104" y="3652583"/>
                  </a:lnTo>
                  <a:lnTo>
                    <a:pt x="2853677" y="3660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16034" y="437345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053" y="56601"/>
                  </a:moveTo>
                  <a:lnTo>
                    <a:pt x="24547" y="56601"/>
                  </a:lnTo>
                  <a:lnTo>
                    <a:pt x="20937" y="55883"/>
                  </a:lnTo>
                  <a:lnTo>
                    <a:pt x="0" y="32053"/>
                  </a:lnTo>
                  <a:lnTo>
                    <a:pt x="0" y="24547"/>
                  </a:lnTo>
                  <a:lnTo>
                    <a:pt x="24547" y="0"/>
                  </a:lnTo>
                  <a:lnTo>
                    <a:pt x="32053" y="0"/>
                  </a:lnTo>
                  <a:lnTo>
                    <a:pt x="56601" y="28300"/>
                  </a:lnTo>
                  <a:lnTo>
                    <a:pt x="56601" y="32053"/>
                  </a:lnTo>
                  <a:lnTo>
                    <a:pt x="32053" y="56601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471972" y="11886343"/>
            <a:ext cx="2957830" cy="3635375"/>
            <a:chOff x="5433756" y="11886343"/>
            <a:chExt cx="2957830" cy="3635375"/>
          </a:xfrm>
        </p:grpSpPr>
        <p:sp>
          <p:nvSpPr>
            <p:cNvPr id="39" name="object 39"/>
            <p:cNvSpPr/>
            <p:nvPr/>
          </p:nvSpPr>
          <p:spPr>
            <a:xfrm>
              <a:off x="5433756" y="11886343"/>
              <a:ext cx="2957830" cy="3635375"/>
            </a:xfrm>
            <a:custGeom>
              <a:avLst/>
              <a:gdLst/>
              <a:ahLst/>
              <a:cxnLst/>
              <a:rect l="l" t="t" r="r" b="b"/>
              <a:pathLst>
                <a:path w="2957829" h="3635375">
                  <a:moveTo>
                    <a:pt x="2853677" y="3635362"/>
                  </a:moveTo>
                  <a:lnTo>
                    <a:pt x="103858" y="3635362"/>
                  </a:lnTo>
                  <a:lnTo>
                    <a:pt x="63432" y="3627200"/>
                  </a:lnTo>
                  <a:lnTo>
                    <a:pt x="30419" y="3604942"/>
                  </a:lnTo>
                  <a:lnTo>
                    <a:pt x="8161" y="3571929"/>
                  </a:lnTo>
                  <a:lnTo>
                    <a:pt x="0" y="3531503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4" y="63432"/>
                  </a:lnTo>
                  <a:lnTo>
                    <a:pt x="2957536" y="103858"/>
                  </a:lnTo>
                  <a:lnTo>
                    <a:pt x="2957536" y="3531503"/>
                  </a:lnTo>
                  <a:lnTo>
                    <a:pt x="2949374" y="3571929"/>
                  </a:lnTo>
                  <a:lnTo>
                    <a:pt x="2927117" y="3604942"/>
                  </a:lnTo>
                  <a:lnTo>
                    <a:pt x="2894104" y="3627200"/>
                  </a:lnTo>
                  <a:lnTo>
                    <a:pt x="2853677" y="3635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8642" y="1206746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053" y="56601"/>
                  </a:moveTo>
                  <a:lnTo>
                    <a:pt x="24547" y="56601"/>
                  </a:lnTo>
                  <a:lnTo>
                    <a:pt x="20937" y="55883"/>
                  </a:lnTo>
                  <a:lnTo>
                    <a:pt x="0" y="32053"/>
                  </a:lnTo>
                  <a:lnTo>
                    <a:pt x="0" y="24547"/>
                  </a:lnTo>
                  <a:lnTo>
                    <a:pt x="24547" y="0"/>
                  </a:lnTo>
                  <a:lnTo>
                    <a:pt x="32053" y="0"/>
                  </a:lnTo>
                  <a:lnTo>
                    <a:pt x="56601" y="28300"/>
                  </a:lnTo>
                  <a:lnTo>
                    <a:pt x="56601" y="32053"/>
                  </a:lnTo>
                  <a:lnTo>
                    <a:pt x="32053" y="56601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9701" y="12671575"/>
              <a:ext cx="2597785" cy="0"/>
            </a:xfrm>
            <a:custGeom>
              <a:avLst/>
              <a:gdLst/>
              <a:ahLst/>
              <a:cxnLst/>
              <a:rect l="l" t="t" r="r" b="b"/>
              <a:pathLst>
                <a:path w="2597784">
                  <a:moveTo>
                    <a:pt x="0" y="0"/>
                  </a:moveTo>
                  <a:lnTo>
                    <a:pt x="2597220" y="0"/>
                  </a:lnTo>
                </a:path>
              </a:pathLst>
            </a:custGeom>
            <a:ln w="9465">
              <a:solidFill>
                <a:srgbClr val="4E4E4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525470" y="11886343"/>
            <a:ext cx="2957830" cy="3635375"/>
            <a:chOff x="8525470" y="11886343"/>
            <a:chExt cx="2957830" cy="3635375"/>
          </a:xfrm>
        </p:grpSpPr>
        <p:sp>
          <p:nvSpPr>
            <p:cNvPr id="43" name="object 43"/>
            <p:cNvSpPr/>
            <p:nvPr/>
          </p:nvSpPr>
          <p:spPr>
            <a:xfrm>
              <a:off x="8525470" y="11886343"/>
              <a:ext cx="2957830" cy="3635375"/>
            </a:xfrm>
            <a:custGeom>
              <a:avLst/>
              <a:gdLst/>
              <a:ahLst/>
              <a:cxnLst/>
              <a:rect l="l" t="t" r="r" b="b"/>
              <a:pathLst>
                <a:path w="2957829" h="3635375">
                  <a:moveTo>
                    <a:pt x="2853677" y="3635362"/>
                  </a:moveTo>
                  <a:lnTo>
                    <a:pt x="103858" y="3635362"/>
                  </a:lnTo>
                  <a:lnTo>
                    <a:pt x="63432" y="3627200"/>
                  </a:lnTo>
                  <a:lnTo>
                    <a:pt x="30419" y="3604942"/>
                  </a:lnTo>
                  <a:lnTo>
                    <a:pt x="8161" y="3571929"/>
                  </a:lnTo>
                  <a:lnTo>
                    <a:pt x="0" y="3531503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5" y="63432"/>
                  </a:lnTo>
                  <a:lnTo>
                    <a:pt x="2957536" y="103858"/>
                  </a:lnTo>
                  <a:lnTo>
                    <a:pt x="2957536" y="3531503"/>
                  </a:lnTo>
                  <a:lnTo>
                    <a:pt x="2949375" y="3571929"/>
                  </a:lnTo>
                  <a:lnTo>
                    <a:pt x="2927117" y="3604942"/>
                  </a:lnTo>
                  <a:lnTo>
                    <a:pt x="2894104" y="3627200"/>
                  </a:lnTo>
                  <a:lnTo>
                    <a:pt x="2853677" y="3635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28177" y="13554265"/>
              <a:ext cx="57150" cy="375920"/>
            </a:xfrm>
            <a:custGeom>
              <a:avLst/>
              <a:gdLst/>
              <a:ahLst/>
              <a:cxnLst/>
              <a:rect l="l" t="t" r="r" b="b"/>
              <a:pathLst>
                <a:path w="57150" h="375919">
                  <a:moveTo>
                    <a:pt x="56603" y="343814"/>
                  </a:moveTo>
                  <a:lnTo>
                    <a:pt x="32054" y="319265"/>
                  </a:lnTo>
                  <a:lnTo>
                    <a:pt x="24549" y="319265"/>
                  </a:lnTo>
                  <a:lnTo>
                    <a:pt x="0" y="343814"/>
                  </a:lnTo>
                  <a:lnTo>
                    <a:pt x="0" y="351320"/>
                  </a:lnTo>
                  <a:lnTo>
                    <a:pt x="24549" y="375856"/>
                  </a:lnTo>
                  <a:lnTo>
                    <a:pt x="32054" y="375856"/>
                  </a:lnTo>
                  <a:lnTo>
                    <a:pt x="56603" y="351320"/>
                  </a:lnTo>
                  <a:lnTo>
                    <a:pt x="56603" y="347560"/>
                  </a:lnTo>
                  <a:lnTo>
                    <a:pt x="56603" y="343814"/>
                  </a:lnTo>
                  <a:close/>
                </a:path>
                <a:path w="57150" h="375919">
                  <a:moveTo>
                    <a:pt x="56603" y="24549"/>
                  </a:moveTo>
                  <a:lnTo>
                    <a:pt x="32054" y="0"/>
                  </a:lnTo>
                  <a:lnTo>
                    <a:pt x="24549" y="0"/>
                  </a:lnTo>
                  <a:lnTo>
                    <a:pt x="0" y="24549"/>
                  </a:lnTo>
                  <a:lnTo>
                    <a:pt x="0" y="32054"/>
                  </a:lnTo>
                  <a:lnTo>
                    <a:pt x="24549" y="56603"/>
                  </a:lnTo>
                  <a:lnTo>
                    <a:pt x="32054" y="56603"/>
                  </a:lnTo>
                  <a:lnTo>
                    <a:pt x="56603" y="32054"/>
                  </a:lnTo>
                  <a:lnTo>
                    <a:pt x="56603" y="28295"/>
                  </a:lnTo>
                  <a:lnTo>
                    <a:pt x="56603" y="24549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326418" y="15634985"/>
            <a:ext cx="2957830" cy="3564890"/>
            <a:chOff x="2326418" y="15634985"/>
            <a:chExt cx="2957830" cy="3564890"/>
          </a:xfrm>
        </p:grpSpPr>
        <p:sp>
          <p:nvSpPr>
            <p:cNvPr id="46" name="object 46"/>
            <p:cNvSpPr/>
            <p:nvPr/>
          </p:nvSpPr>
          <p:spPr>
            <a:xfrm>
              <a:off x="2326418" y="15634985"/>
              <a:ext cx="2957830" cy="3564890"/>
            </a:xfrm>
            <a:custGeom>
              <a:avLst/>
              <a:gdLst/>
              <a:ahLst/>
              <a:cxnLst/>
              <a:rect l="l" t="t" r="r" b="b"/>
              <a:pathLst>
                <a:path w="2957829" h="3564890">
                  <a:moveTo>
                    <a:pt x="2853677" y="3564287"/>
                  </a:moveTo>
                  <a:lnTo>
                    <a:pt x="103858" y="3564287"/>
                  </a:lnTo>
                  <a:lnTo>
                    <a:pt x="63432" y="3556125"/>
                  </a:lnTo>
                  <a:lnTo>
                    <a:pt x="30419" y="3533867"/>
                  </a:lnTo>
                  <a:lnTo>
                    <a:pt x="8161" y="3500855"/>
                  </a:lnTo>
                  <a:lnTo>
                    <a:pt x="0" y="3460428"/>
                  </a:lnTo>
                  <a:lnTo>
                    <a:pt x="0" y="103858"/>
                  </a:lnTo>
                  <a:lnTo>
                    <a:pt x="8161" y="63432"/>
                  </a:lnTo>
                  <a:lnTo>
                    <a:pt x="30419" y="30419"/>
                  </a:lnTo>
                  <a:lnTo>
                    <a:pt x="63432" y="8161"/>
                  </a:lnTo>
                  <a:lnTo>
                    <a:pt x="103858" y="0"/>
                  </a:lnTo>
                  <a:lnTo>
                    <a:pt x="2853678" y="0"/>
                  </a:lnTo>
                  <a:lnTo>
                    <a:pt x="2894104" y="8161"/>
                  </a:lnTo>
                  <a:lnTo>
                    <a:pt x="2927117" y="30419"/>
                  </a:lnTo>
                  <a:lnTo>
                    <a:pt x="2949375" y="63432"/>
                  </a:lnTo>
                  <a:lnTo>
                    <a:pt x="2957536" y="103858"/>
                  </a:lnTo>
                  <a:lnTo>
                    <a:pt x="2957536" y="3460428"/>
                  </a:lnTo>
                  <a:lnTo>
                    <a:pt x="2949375" y="3500855"/>
                  </a:lnTo>
                  <a:lnTo>
                    <a:pt x="2927117" y="3533867"/>
                  </a:lnTo>
                  <a:lnTo>
                    <a:pt x="2894104" y="3556125"/>
                  </a:lnTo>
                  <a:lnTo>
                    <a:pt x="2853677" y="3564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33942" y="16307422"/>
              <a:ext cx="57150" cy="1224280"/>
            </a:xfrm>
            <a:custGeom>
              <a:avLst/>
              <a:gdLst/>
              <a:ahLst/>
              <a:cxnLst/>
              <a:rect l="l" t="t" r="r" b="b"/>
              <a:pathLst>
                <a:path w="57150" h="1224280">
                  <a:moveTo>
                    <a:pt x="56603" y="1192085"/>
                  </a:moveTo>
                  <a:lnTo>
                    <a:pt x="32054" y="1167536"/>
                  </a:lnTo>
                  <a:lnTo>
                    <a:pt x="24549" y="1167536"/>
                  </a:lnTo>
                  <a:lnTo>
                    <a:pt x="0" y="1192085"/>
                  </a:lnTo>
                  <a:lnTo>
                    <a:pt x="0" y="1199591"/>
                  </a:lnTo>
                  <a:lnTo>
                    <a:pt x="24549" y="1224127"/>
                  </a:lnTo>
                  <a:lnTo>
                    <a:pt x="32054" y="1224127"/>
                  </a:lnTo>
                  <a:lnTo>
                    <a:pt x="56603" y="1199591"/>
                  </a:lnTo>
                  <a:lnTo>
                    <a:pt x="56603" y="1195832"/>
                  </a:lnTo>
                  <a:lnTo>
                    <a:pt x="56603" y="1192085"/>
                  </a:lnTo>
                  <a:close/>
                </a:path>
                <a:path w="57150" h="1224280">
                  <a:moveTo>
                    <a:pt x="56603" y="388340"/>
                  </a:moveTo>
                  <a:lnTo>
                    <a:pt x="32054" y="363791"/>
                  </a:lnTo>
                  <a:lnTo>
                    <a:pt x="24549" y="363791"/>
                  </a:lnTo>
                  <a:lnTo>
                    <a:pt x="0" y="388340"/>
                  </a:lnTo>
                  <a:lnTo>
                    <a:pt x="0" y="395846"/>
                  </a:lnTo>
                  <a:lnTo>
                    <a:pt x="24549" y="420395"/>
                  </a:lnTo>
                  <a:lnTo>
                    <a:pt x="32054" y="420395"/>
                  </a:lnTo>
                  <a:lnTo>
                    <a:pt x="56603" y="395846"/>
                  </a:lnTo>
                  <a:lnTo>
                    <a:pt x="56603" y="392087"/>
                  </a:lnTo>
                  <a:lnTo>
                    <a:pt x="56603" y="388340"/>
                  </a:lnTo>
                  <a:close/>
                </a:path>
                <a:path w="57150" h="1224280">
                  <a:moveTo>
                    <a:pt x="56603" y="24549"/>
                  </a:moveTo>
                  <a:lnTo>
                    <a:pt x="32054" y="0"/>
                  </a:lnTo>
                  <a:lnTo>
                    <a:pt x="24549" y="0"/>
                  </a:lnTo>
                  <a:lnTo>
                    <a:pt x="0" y="24549"/>
                  </a:lnTo>
                  <a:lnTo>
                    <a:pt x="0" y="32054"/>
                  </a:lnTo>
                  <a:lnTo>
                    <a:pt x="24549" y="56603"/>
                  </a:lnTo>
                  <a:lnTo>
                    <a:pt x="32054" y="56603"/>
                  </a:lnTo>
                  <a:lnTo>
                    <a:pt x="56603" y="32054"/>
                  </a:lnTo>
                  <a:lnTo>
                    <a:pt x="56603" y="28308"/>
                  </a:lnTo>
                  <a:lnTo>
                    <a:pt x="56603" y="24549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825578" y="15647764"/>
            <a:ext cx="2576830" cy="307199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555"/>
              </a:spcBef>
            </a:pPr>
            <a:r>
              <a:rPr lang="zh-TW" altLang="en-US" sz="1850" spc="280" dirty="0">
                <a:solidFill>
                  <a:srgbClr val="AC4949"/>
                </a:solidFill>
                <a:latin typeface="Arial MT"/>
                <a:cs typeface="SimSun"/>
              </a:rPr>
              <a:t>勵馨</a:t>
            </a: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SimSun"/>
              </a:rPr>
              <a:t>基</a:t>
            </a: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⾦</a:t>
            </a:r>
            <a:r>
              <a:rPr lang="zh-TW" altLang="en-US" sz="1850" dirty="0">
                <a:solidFill>
                  <a:srgbClr val="AC4949"/>
                </a:solidFill>
                <a:latin typeface="SimSun"/>
                <a:cs typeface="SimSun"/>
              </a:rPr>
              <a:t>會諮</a:t>
            </a: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SimSun"/>
              </a:rPr>
              <a:t>詢專線</a:t>
            </a:r>
            <a:endParaRPr lang="en-US" altLang="zh-TW" sz="1850" spc="-215" dirty="0">
              <a:solidFill>
                <a:srgbClr val="AC4949"/>
              </a:solidFill>
              <a:latin typeface="SimSun"/>
              <a:cs typeface="SimSun"/>
            </a:endParaRPr>
          </a:p>
          <a:p>
            <a:pPr marL="12700" marR="5080">
              <a:lnSpc>
                <a:spcPts val="1780"/>
              </a:lnSpc>
              <a:spcBef>
                <a:spcPts val="555"/>
              </a:spcBef>
            </a:pPr>
            <a:r>
              <a:rPr lang="en-US" altLang="zh-TW" sz="1650" b="1" spc="65" dirty="0">
                <a:solidFill>
                  <a:srgbClr val="AC4949"/>
                </a:solidFill>
                <a:latin typeface="Verdana"/>
                <a:cs typeface="Verdana"/>
              </a:rPr>
              <a:t>02- </a:t>
            </a:r>
            <a:r>
              <a:rPr lang="en-US" altLang="zh-TW" sz="1650" b="1" spc="-160" dirty="0">
                <a:solidFill>
                  <a:srgbClr val="AC4949"/>
                </a:solidFill>
                <a:latin typeface="Verdana"/>
                <a:cs typeface="Verdana"/>
              </a:rPr>
              <a:t>8911-</a:t>
            </a:r>
            <a:r>
              <a:rPr lang="en-US" altLang="zh-TW" sz="1650" b="1" spc="204" dirty="0">
                <a:solidFill>
                  <a:srgbClr val="AC4949"/>
                </a:solidFill>
                <a:latin typeface="Verdana"/>
                <a:cs typeface="Verdana"/>
              </a:rPr>
              <a:t>5595</a:t>
            </a:r>
            <a:r>
              <a:rPr lang="zh-TW" altLang="en-US" sz="1850" spc="395" dirty="0">
                <a:solidFill>
                  <a:srgbClr val="AC4949"/>
                </a:solidFill>
                <a:latin typeface="Arial MT"/>
                <a:cs typeface="Arial MT"/>
              </a:rPr>
              <a:t> </a:t>
            </a:r>
            <a:endParaRPr lang="en-US" altLang="zh-TW" sz="1850" spc="395" dirty="0">
              <a:solidFill>
                <a:srgbClr val="AC4949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1780"/>
              </a:lnSpc>
              <a:spcBef>
                <a:spcPts val="555"/>
              </a:spcBef>
            </a:pPr>
            <a:r>
              <a:rPr lang="zh-TW" altLang="en-US" sz="1850" spc="395" dirty="0">
                <a:solidFill>
                  <a:srgbClr val="AC4949"/>
                </a:solidFill>
                <a:latin typeface="Arial MT"/>
                <a:cs typeface="Microsoft JhengHei"/>
              </a:rPr>
              <a:t>勵馨</a:t>
            </a:r>
            <a:r>
              <a:rPr lang="zh-TW" altLang="en-US" sz="1850" dirty="0">
                <a:solidFill>
                  <a:srgbClr val="AC4949"/>
                </a:solidFill>
                <a:latin typeface="Microsoft JhengHei"/>
                <a:cs typeface="Microsoft JhengHei"/>
              </a:rPr>
              <a:t>性騷</a:t>
            </a:r>
            <a:r>
              <a:rPr lang="zh-TW" altLang="en-US" sz="1850" spc="85" dirty="0">
                <a:solidFill>
                  <a:srgbClr val="AC4949"/>
                </a:solidFill>
                <a:latin typeface="SimSun"/>
                <a:cs typeface="SimSun"/>
              </a:rPr>
              <a:t>服務</a:t>
            </a:r>
            <a:r>
              <a:rPr lang="zh-TW" altLang="en-US" sz="1850" spc="-300" dirty="0">
                <a:solidFill>
                  <a:srgbClr val="AC4949"/>
                </a:solidFill>
                <a:latin typeface="SimSun"/>
                <a:cs typeface="SimSun"/>
              </a:rPr>
              <a:t>專線 </a:t>
            </a:r>
            <a:endParaRPr lang="en-US" altLang="zh-TW" sz="1850" spc="-300" dirty="0">
              <a:solidFill>
                <a:srgbClr val="AC4949"/>
              </a:solidFill>
              <a:latin typeface="SimSun"/>
              <a:cs typeface="SimSun"/>
            </a:endParaRPr>
          </a:p>
          <a:p>
            <a:pPr marL="12700" marR="5080">
              <a:lnSpc>
                <a:spcPts val="1780"/>
              </a:lnSpc>
              <a:spcBef>
                <a:spcPts val="555"/>
              </a:spcBef>
            </a:pPr>
            <a:r>
              <a:rPr lang="en-US" altLang="zh-TW" sz="1650" b="1" spc="55" dirty="0">
                <a:solidFill>
                  <a:srgbClr val="AC4949"/>
                </a:solidFill>
                <a:latin typeface="Verdana"/>
                <a:cs typeface="Verdana"/>
              </a:rPr>
              <a:t>04-</a:t>
            </a:r>
            <a:r>
              <a:rPr sz="1650" b="1" spc="125" dirty="0">
                <a:solidFill>
                  <a:srgbClr val="AC4949"/>
                </a:solidFill>
                <a:latin typeface="Verdana"/>
                <a:cs typeface="Verdana"/>
              </a:rPr>
              <a:t>2223-</a:t>
            </a:r>
            <a:r>
              <a:rPr sz="1650" b="1" spc="195" dirty="0">
                <a:solidFill>
                  <a:srgbClr val="AC4949"/>
                </a:solidFill>
                <a:latin typeface="Verdana"/>
                <a:cs typeface="Verdana"/>
              </a:rPr>
              <a:t>9595</a:t>
            </a:r>
            <a:endParaRPr sz="1650" dirty="0">
              <a:latin typeface="Verdana"/>
              <a:cs typeface="Verdana"/>
            </a:endParaRPr>
          </a:p>
          <a:p>
            <a:pPr marL="12700" marR="116839" algn="just">
              <a:lnSpc>
                <a:spcPts val="1780"/>
              </a:lnSpc>
              <a:spcBef>
                <a:spcPts val="860"/>
              </a:spcBef>
            </a:pPr>
            <a:r>
              <a:rPr sz="1850" spc="-210" dirty="0" err="1">
                <a:solidFill>
                  <a:srgbClr val="AC4949"/>
                </a:solidFill>
                <a:latin typeface="SimSun"/>
                <a:cs typeface="SimSun"/>
              </a:rPr>
              <a:t>現</a:t>
            </a:r>
            <a:r>
              <a:rPr sz="1850" spc="-210" dirty="0" err="1">
                <a:solidFill>
                  <a:srgbClr val="AC4949"/>
                </a:solidFill>
                <a:latin typeface="Microsoft JhengHei"/>
                <a:cs typeface="Microsoft JhengHei"/>
              </a:rPr>
              <a:t>代</a:t>
            </a:r>
            <a:r>
              <a:rPr lang="zh-TW" altLang="en-US" sz="1850" spc="-210" dirty="0">
                <a:solidFill>
                  <a:srgbClr val="AC4949"/>
                </a:solidFill>
                <a:latin typeface="Microsoft JhengHei"/>
                <a:cs typeface="Microsoft JhengHei"/>
              </a:rPr>
              <a:t>婦女基金會</a:t>
            </a:r>
            <a:r>
              <a:rPr sz="1850" spc="-340" dirty="0">
                <a:solidFill>
                  <a:srgbClr val="AC4949"/>
                </a:solidFill>
                <a:latin typeface="SimSun"/>
                <a:cs typeface="SimSun"/>
              </a:rPr>
              <a:t> </a:t>
            </a:r>
            <a:r>
              <a:rPr sz="1850" spc="-210" dirty="0">
                <a:solidFill>
                  <a:srgbClr val="AC4949"/>
                </a:solidFill>
                <a:latin typeface="Microsoft JhengHei"/>
                <a:cs typeface="Microsoft JhengHei"/>
              </a:rPr>
              <a:t>性</a:t>
            </a:r>
            <a:r>
              <a:rPr lang="zh-TW" altLang="en-US" sz="1850" spc="-210" dirty="0">
                <a:solidFill>
                  <a:srgbClr val="AC4949"/>
                </a:solidFill>
                <a:latin typeface="Microsoft JhengHei"/>
                <a:cs typeface="Microsoft JhengHei"/>
              </a:rPr>
              <a:t>騷擾防</a:t>
            </a:r>
            <a:r>
              <a:rPr sz="1850" spc="-210" dirty="0">
                <a:solidFill>
                  <a:srgbClr val="AC4949"/>
                </a:solidFill>
                <a:latin typeface="SimSun"/>
                <a:cs typeface="SimSun"/>
              </a:rPr>
              <a:t>治</a:t>
            </a:r>
            <a:r>
              <a:rPr sz="1650" b="1" spc="-235" dirty="0">
                <a:solidFill>
                  <a:srgbClr val="AC4949"/>
                </a:solidFill>
                <a:latin typeface="Verdana"/>
                <a:cs typeface="Verdana"/>
              </a:rPr>
              <a:t>/</a:t>
            </a:r>
            <a:r>
              <a:rPr sz="1850" spc="-210" dirty="0" err="1">
                <a:solidFill>
                  <a:srgbClr val="AC4949"/>
                </a:solidFill>
                <a:latin typeface="Microsoft JhengHei"/>
                <a:cs typeface="Microsoft JhengHei"/>
              </a:rPr>
              <a:t>性</a:t>
            </a:r>
            <a:r>
              <a:rPr sz="1850" spc="-210" dirty="0" err="1">
                <a:solidFill>
                  <a:srgbClr val="AC4949"/>
                </a:solidFill>
                <a:latin typeface="SimSun"/>
                <a:cs typeface="SimSun"/>
              </a:rPr>
              <a:t>別友</a:t>
            </a:r>
            <a:r>
              <a:rPr lang="zh-TW" altLang="en-US" sz="1850" spc="-210" dirty="0">
                <a:solidFill>
                  <a:srgbClr val="AC4949"/>
                </a:solidFill>
                <a:latin typeface="SimSun"/>
                <a:cs typeface="SimSun"/>
              </a:rPr>
              <a:t>善職</a:t>
            </a:r>
            <a:r>
              <a:rPr sz="1850" spc="-210" dirty="0">
                <a:solidFill>
                  <a:srgbClr val="AC4949"/>
                </a:solidFill>
                <a:latin typeface="SimSun"/>
                <a:cs typeface="SimSun"/>
              </a:rPr>
              <a:t>場</a:t>
            </a:r>
            <a:r>
              <a:rPr lang="zh-TW" altLang="en-US" sz="1850" spc="-210" dirty="0">
                <a:solidFill>
                  <a:srgbClr val="AC4949"/>
                </a:solidFill>
                <a:latin typeface="SimSun"/>
                <a:cs typeface="SimSun"/>
              </a:rPr>
              <a:t>諮</a:t>
            </a:r>
            <a:r>
              <a:rPr sz="1850" spc="-210" dirty="0" err="1">
                <a:solidFill>
                  <a:srgbClr val="AC4949"/>
                </a:solidFill>
                <a:latin typeface="SimSun"/>
                <a:cs typeface="SimSun"/>
              </a:rPr>
              <a:t>詢專線</a:t>
            </a:r>
            <a:r>
              <a:rPr sz="1850" spc="-105" dirty="0">
                <a:solidFill>
                  <a:srgbClr val="AC4949"/>
                </a:solidFill>
                <a:latin typeface="SimSun"/>
                <a:cs typeface="SimSun"/>
              </a:rPr>
              <a:t> </a:t>
            </a:r>
            <a:r>
              <a:rPr sz="1650" b="1" spc="90" dirty="0">
                <a:solidFill>
                  <a:srgbClr val="AC4949"/>
                </a:solidFill>
                <a:latin typeface="Verdana"/>
                <a:cs typeface="Verdana"/>
              </a:rPr>
              <a:t>02-</a:t>
            </a:r>
            <a:r>
              <a:rPr sz="1650" b="1" spc="-25" dirty="0">
                <a:solidFill>
                  <a:srgbClr val="AC4949"/>
                </a:solidFill>
                <a:latin typeface="Verdana"/>
                <a:cs typeface="Verdana"/>
              </a:rPr>
              <a:t>2351-</a:t>
            </a:r>
            <a:r>
              <a:rPr sz="1650" b="1" spc="-140" dirty="0">
                <a:solidFill>
                  <a:srgbClr val="AC4949"/>
                </a:solidFill>
                <a:latin typeface="Verdana"/>
                <a:cs typeface="Verdana"/>
              </a:rPr>
              <a:t>2811</a:t>
            </a:r>
            <a:endParaRPr sz="1650" dirty="0">
              <a:latin typeface="Verdana"/>
              <a:cs typeface="Verdana"/>
            </a:endParaRPr>
          </a:p>
          <a:p>
            <a:pPr marL="12700">
              <a:lnSpc>
                <a:spcPts val="2100"/>
              </a:lnSpc>
              <a:spcBef>
                <a:spcPts val="55"/>
              </a:spcBef>
            </a:pPr>
            <a:r>
              <a:rPr lang="zh-TW" altLang="en-US" sz="1850" spc="445" dirty="0">
                <a:solidFill>
                  <a:srgbClr val="AC4949"/>
                </a:solidFill>
                <a:latin typeface="Arial MT"/>
                <a:cs typeface="SimSun"/>
              </a:rPr>
              <a:t>婦女新知基金會</a:t>
            </a:r>
            <a:r>
              <a:rPr sz="1850" spc="-160" dirty="0" err="1">
                <a:solidFill>
                  <a:srgbClr val="AC4949"/>
                </a:solidFill>
                <a:latin typeface="SimSun"/>
                <a:cs typeface="SimSun"/>
              </a:rPr>
              <a:t>專線</a:t>
            </a:r>
            <a:endParaRPr sz="1850" dirty="0">
              <a:latin typeface="SimSun"/>
              <a:cs typeface="SimSun"/>
            </a:endParaRPr>
          </a:p>
          <a:p>
            <a:pPr marL="12700">
              <a:lnSpc>
                <a:spcPts val="1860"/>
              </a:lnSpc>
            </a:pPr>
            <a:r>
              <a:rPr sz="1650" b="1" spc="90" dirty="0">
                <a:solidFill>
                  <a:srgbClr val="AC4949"/>
                </a:solidFill>
                <a:latin typeface="Verdana"/>
                <a:cs typeface="Verdana"/>
              </a:rPr>
              <a:t>02-</a:t>
            </a:r>
            <a:r>
              <a:rPr sz="1650" b="1" spc="135" dirty="0">
                <a:solidFill>
                  <a:srgbClr val="AC4949"/>
                </a:solidFill>
                <a:latin typeface="Verdana"/>
                <a:cs typeface="Verdana"/>
              </a:rPr>
              <a:t>2502-</a:t>
            </a:r>
            <a:r>
              <a:rPr sz="1650" b="1" spc="-20" dirty="0">
                <a:solidFill>
                  <a:srgbClr val="AC4949"/>
                </a:solidFill>
                <a:latin typeface="Verdana"/>
                <a:cs typeface="Verdana"/>
              </a:rPr>
              <a:t>8715</a:t>
            </a:r>
            <a:endParaRPr sz="1650" dirty="0">
              <a:latin typeface="Verdana"/>
              <a:cs typeface="Verdana"/>
            </a:endParaRPr>
          </a:p>
          <a:p>
            <a:pPr marL="12700">
              <a:lnSpc>
                <a:spcPts val="2100"/>
              </a:lnSpc>
              <a:spcBef>
                <a:spcPts val="35"/>
              </a:spcBef>
            </a:pP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SimSun"/>
              </a:rPr>
              <a:t>婦女</a:t>
            </a:r>
            <a:r>
              <a:rPr sz="1850" spc="-215" dirty="0" err="1">
                <a:solidFill>
                  <a:srgbClr val="AC4949"/>
                </a:solidFill>
                <a:latin typeface="SimSun"/>
                <a:cs typeface="SimSun"/>
              </a:rPr>
              <a:t>救援基</a:t>
            </a:r>
            <a:r>
              <a:rPr sz="1850" spc="-215" dirty="0" err="1">
                <a:solidFill>
                  <a:srgbClr val="AC4949"/>
                </a:solidFill>
                <a:latin typeface="Microsoft JhengHei"/>
                <a:cs typeface="Microsoft JhengHei"/>
              </a:rPr>
              <a:t>⾦</a:t>
            </a:r>
            <a:r>
              <a:rPr sz="1850" spc="-229" dirty="0" err="1">
                <a:solidFill>
                  <a:srgbClr val="AC4949"/>
                </a:solidFill>
                <a:latin typeface="SimSun"/>
                <a:cs typeface="SimSun"/>
              </a:rPr>
              <a:t>會</a:t>
            </a:r>
            <a:r>
              <a:rPr sz="1850" spc="-229" dirty="0">
                <a:solidFill>
                  <a:srgbClr val="AC4949"/>
                </a:solidFill>
                <a:latin typeface="SimSun"/>
                <a:cs typeface="SimSun"/>
              </a:rPr>
              <a:t> 服</a:t>
            </a:r>
            <a:r>
              <a:rPr lang="zh-TW" altLang="en-US" sz="1850" spc="-229" dirty="0">
                <a:solidFill>
                  <a:srgbClr val="AC4949"/>
                </a:solidFill>
                <a:latin typeface="SimSun"/>
                <a:cs typeface="SimSun"/>
              </a:rPr>
              <a:t>務</a:t>
            </a:r>
            <a:r>
              <a:rPr sz="1850" spc="-135" dirty="0" err="1">
                <a:solidFill>
                  <a:srgbClr val="AC4949"/>
                </a:solidFill>
                <a:latin typeface="SimSun"/>
                <a:cs typeface="SimSun"/>
              </a:rPr>
              <a:t>專線</a:t>
            </a:r>
            <a:endParaRPr sz="1850" dirty="0">
              <a:latin typeface="SimSun"/>
              <a:cs typeface="SimSun"/>
            </a:endParaRPr>
          </a:p>
          <a:p>
            <a:pPr marL="12700">
              <a:lnSpc>
                <a:spcPts val="1860"/>
              </a:lnSpc>
            </a:pPr>
            <a:r>
              <a:rPr sz="1650" b="1" spc="90" dirty="0">
                <a:solidFill>
                  <a:srgbClr val="AC4949"/>
                </a:solidFill>
                <a:latin typeface="Verdana"/>
                <a:cs typeface="Verdana"/>
              </a:rPr>
              <a:t>02-</a:t>
            </a:r>
            <a:r>
              <a:rPr sz="1650" b="1" spc="110" dirty="0">
                <a:solidFill>
                  <a:srgbClr val="AC4949"/>
                </a:solidFill>
                <a:latin typeface="Verdana"/>
                <a:cs typeface="Verdana"/>
              </a:rPr>
              <a:t>2555-</a:t>
            </a:r>
            <a:r>
              <a:rPr sz="1650" b="1" spc="190" dirty="0">
                <a:solidFill>
                  <a:srgbClr val="AC4949"/>
                </a:solidFill>
                <a:latin typeface="Verdana"/>
                <a:cs typeface="Verdana"/>
              </a:rPr>
              <a:t>8595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91092" y="2107191"/>
            <a:ext cx="2671445" cy="8829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Arial MT"/>
              </a:rPr>
              <a:t>衛生福利部保護服務司</a:t>
            </a:r>
            <a:r>
              <a:rPr lang="en-US" altLang="zh-TW" sz="1850" spc="-215" dirty="0">
                <a:solidFill>
                  <a:srgbClr val="AC4949"/>
                </a:solidFill>
                <a:latin typeface="SimSun"/>
                <a:cs typeface="Arial MT"/>
              </a:rPr>
              <a:t>/</a:t>
            </a: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Arial MT"/>
              </a:rPr>
              <a:t>性騷擾防治</a:t>
            </a:r>
            <a:endParaRPr lang="en-US" altLang="zh-TW" sz="1850" spc="-215" dirty="0">
              <a:solidFill>
                <a:srgbClr val="AC4949"/>
              </a:solidFill>
              <a:latin typeface="SimSun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850" dirty="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5808" y="175295"/>
            <a:ext cx="9136394" cy="5610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zh-TW" altLang="en-US" sz="3550" spc="-360" dirty="0">
                <a:solidFill>
                  <a:srgbClr val="4D443B"/>
                </a:solidFill>
                <a:latin typeface="SimSun"/>
                <a:cs typeface="SimSun"/>
              </a:rPr>
              <a:t>花蓮縣花蓮市中正國小</a:t>
            </a:r>
            <a:r>
              <a:rPr sz="3550" spc="-360" dirty="0">
                <a:solidFill>
                  <a:srgbClr val="4D443B"/>
                </a:solidFill>
                <a:latin typeface="SimSun"/>
                <a:cs typeface="SimSun"/>
              </a:rPr>
              <a:t>性</a:t>
            </a:r>
            <a:r>
              <a:rPr lang="en-US" sz="3550" spc="-360" dirty="0">
                <a:solidFill>
                  <a:srgbClr val="4D443B"/>
                </a:solidFill>
                <a:latin typeface="SimSun"/>
                <a:cs typeface="SimSun"/>
              </a:rPr>
              <a:t>  </a:t>
            </a:r>
            <a:r>
              <a:rPr sz="3550" spc="-360" dirty="0" err="1">
                <a:solidFill>
                  <a:srgbClr val="4D443B"/>
                </a:solidFill>
                <a:latin typeface="SimSun"/>
                <a:cs typeface="SimSun"/>
              </a:rPr>
              <a:t>騷擾防治資源一覽表</a:t>
            </a:r>
            <a:endParaRPr sz="3550" dirty="0">
              <a:latin typeface="SimSun"/>
              <a:cs typeface="SimSu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1303" y="2975699"/>
            <a:ext cx="1382395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TW" altLang="en-US" sz="2400" b="1" spc="-270" dirty="0">
                <a:solidFill>
                  <a:srgbClr val="363233"/>
                </a:solidFill>
                <a:latin typeface="SimSun"/>
                <a:cs typeface="SimSun"/>
              </a:rPr>
              <a:t>整合性資源</a:t>
            </a:r>
            <a:endParaRPr sz="2400" b="1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0024" y="5746926"/>
            <a:ext cx="1385683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TW" altLang="en-US" sz="2400" spc="-270" dirty="0">
                <a:solidFill>
                  <a:srgbClr val="FFFFFF"/>
                </a:solidFill>
                <a:latin typeface="SimSun"/>
                <a:cs typeface="Arial MT"/>
              </a:rPr>
              <a:t>法律</a:t>
            </a:r>
            <a:r>
              <a:rPr lang="zh-TW" altLang="en-US" sz="2400" spc="385" dirty="0">
                <a:solidFill>
                  <a:srgbClr val="FFFFFF"/>
                </a:solidFill>
                <a:latin typeface="Arial MT"/>
                <a:cs typeface="Arial MT"/>
              </a:rPr>
              <a:t>諮詢</a:t>
            </a:r>
            <a:endParaRPr sz="2400" dirty="0">
              <a:latin typeface="SimSun"/>
              <a:cs typeface="SimSu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2356" y="9391323"/>
            <a:ext cx="1111250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TW" altLang="en-US" sz="2400" spc="-270" dirty="0">
                <a:solidFill>
                  <a:srgbClr val="4F4F4A"/>
                </a:solidFill>
                <a:latin typeface="SimSun"/>
                <a:cs typeface="SimSun"/>
              </a:rPr>
              <a:t>醫</a:t>
            </a:r>
            <a:r>
              <a:rPr sz="2400" spc="-270" dirty="0">
                <a:solidFill>
                  <a:srgbClr val="4F4F4A"/>
                </a:solidFill>
                <a:latin typeface="SimSun"/>
                <a:cs typeface="SimSun"/>
              </a:rPr>
              <a:t>療</a:t>
            </a:r>
            <a:r>
              <a:rPr lang="zh-TW" altLang="en-US" sz="2400" spc="-270" dirty="0">
                <a:solidFill>
                  <a:srgbClr val="4F4F4A"/>
                </a:solidFill>
                <a:latin typeface="SimSun"/>
                <a:cs typeface="SimSun"/>
              </a:rPr>
              <a:t>資</a:t>
            </a:r>
            <a:r>
              <a:rPr sz="2400" spc="-315" dirty="0">
                <a:solidFill>
                  <a:srgbClr val="4F4F4A"/>
                </a:solidFill>
                <a:latin typeface="SimSun"/>
                <a:cs typeface="SimSun"/>
              </a:rPr>
              <a:t>源</a:t>
            </a:r>
            <a:endParaRPr sz="2400" dirty="0">
              <a:latin typeface="SimSun"/>
              <a:cs typeface="SimSu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191582" y="346933"/>
            <a:ext cx="1254125" cy="259715"/>
          </a:xfrm>
          <a:custGeom>
            <a:avLst/>
            <a:gdLst/>
            <a:ahLst/>
            <a:cxnLst/>
            <a:rect l="l" t="t" r="r" b="b"/>
            <a:pathLst>
              <a:path w="1254125" h="259715">
                <a:moveTo>
                  <a:pt x="1123952" y="259461"/>
                </a:moveTo>
                <a:lnTo>
                  <a:pt x="129730" y="259461"/>
                </a:lnTo>
                <a:lnTo>
                  <a:pt x="79233" y="249266"/>
                </a:lnTo>
                <a:lnTo>
                  <a:pt x="37997" y="221464"/>
                </a:lnTo>
                <a:lnTo>
                  <a:pt x="10194" y="180228"/>
                </a:lnTo>
                <a:lnTo>
                  <a:pt x="0" y="129730"/>
                </a:lnTo>
                <a:lnTo>
                  <a:pt x="10194" y="79233"/>
                </a:lnTo>
                <a:lnTo>
                  <a:pt x="37997" y="37997"/>
                </a:lnTo>
                <a:lnTo>
                  <a:pt x="79233" y="10194"/>
                </a:lnTo>
                <a:lnTo>
                  <a:pt x="129730" y="0"/>
                </a:lnTo>
                <a:lnTo>
                  <a:pt x="1123952" y="0"/>
                </a:lnTo>
                <a:lnTo>
                  <a:pt x="1174449" y="10194"/>
                </a:lnTo>
                <a:lnTo>
                  <a:pt x="1215686" y="37997"/>
                </a:lnTo>
                <a:lnTo>
                  <a:pt x="1243488" y="79233"/>
                </a:lnTo>
                <a:lnTo>
                  <a:pt x="1253683" y="129730"/>
                </a:lnTo>
                <a:lnTo>
                  <a:pt x="1243488" y="180228"/>
                </a:lnTo>
                <a:lnTo>
                  <a:pt x="1215686" y="221464"/>
                </a:lnTo>
                <a:lnTo>
                  <a:pt x="1174449" y="249266"/>
                </a:lnTo>
                <a:lnTo>
                  <a:pt x="1123952" y="259461"/>
                </a:lnTo>
                <a:close/>
              </a:path>
            </a:pathLst>
          </a:custGeom>
          <a:solidFill>
            <a:srgbClr val="B4583C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200617" y="277179"/>
            <a:ext cx="1235710" cy="3411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00" spc="-210" dirty="0" err="1">
                <a:solidFill>
                  <a:srgbClr val="4D443B"/>
                </a:solidFill>
                <a:latin typeface="SimSun"/>
                <a:cs typeface="SimSun"/>
              </a:rPr>
              <a:t>113.</a:t>
            </a:r>
            <a:r>
              <a:rPr lang="en-US" sz="2100" spc="-210" dirty="0" err="1">
                <a:solidFill>
                  <a:srgbClr val="4D443B"/>
                </a:solidFill>
                <a:latin typeface="SimSun"/>
                <a:cs typeface="SimSun"/>
              </a:rPr>
              <a:t>08</a:t>
            </a:r>
            <a:r>
              <a:rPr sz="2100" spc="-210" dirty="0" err="1">
                <a:solidFill>
                  <a:srgbClr val="4D443B"/>
                </a:solidFill>
                <a:latin typeface="SimSun"/>
                <a:cs typeface="SimSun"/>
              </a:rPr>
              <a:t>.</a:t>
            </a:r>
            <a:r>
              <a:rPr lang="en-US" sz="2100" spc="-210" dirty="0" err="1">
                <a:solidFill>
                  <a:srgbClr val="4D443B"/>
                </a:solidFill>
                <a:latin typeface="SimSun"/>
                <a:cs typeface="SimSun"/>
              </a:rPr>
              <a:t>20</a:t>
            </a:r>
            <a:r>
              <a:rPr sz="2100" spc="-80" dirty="0" err="1">
                <a:solidFill>
                  <a:srgbClr val="4D443B"/>
                </a:solidFill>
                <a:latin typeface="SimSun"/>
                <a:cs typeface="SimSun"/>
              </a:rPr>
              <a:t>版</a:t>
            </a:r>
            <a:endParaRPr sz="2100" dirty="0">
              <a:latin typeface="SimSun"/>
              <a:cs typeface="SimSu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82434" y="1753673"/>
            <a:ext cx="2669540" cy="2859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15">
              <a:lnSpc>
                <a:spcPts val="2095"/>
              </a:lnSpc>
              <a:spcBef>
                <a:spcPts val="130"/>
              </a:spcBef>
            </a:pP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花蓮縣警察局婦幼隊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524309" y="2417977"/>
            <a:ext cx="57150" cy="728980"/>
          </a:xfrm>
          <a:custGeom>
            <a:avLst/>
            <a:gdLst/>
            <a:ahLst/>
            <a:cxnLst/>
            <a:rect l="l" t="t" r="r" b="b"/>
            <a:pathLst>
              <a:path w="57150" h="728980">
                <a:moveTo>
                  <a:pt x="56603" y="696302"/>
                </a:moveTo>
                <a:lnTo>
                  <a:pt x="32054" y="671753"/>
                </a:lnTo>
                <a:lnTo>
                  <a:pt x="24549" y="671753"/>
                </a:lnTo>
                <a:lnTo>
                  <a:pt x="0" y="696302"/>
                </a:lnTo>
                <a:lnTo>
                  <a:pt x="0" y="703808"/>
                </a:lnTo>
                <a:lnTo>
                  <a:pt x="24549" y="728357"/>
                </a:lnTo>
                <a:lnTo>
                  <a:pt x="32054" y="728357"/>
                </a:lnTo>
                <a:lnTo>
                  <a:pt x="56603" y="703808"/>
                </a:lnTo>
                <a:lnTo>
                  <a:pt x="56603" y="700062"/>
                </a:lnTo>
                <a:lnTo>
                  <a:pt x="56603" y="696302"/>
                </a:lnTo>
                <a:close/>
              </a:path>
              <a:path w="57150" h="728980">
                <a:moveTo>
                  <a:pt x="56603" y="24549"/>
                </a:moveTo>
                <a:lnTo>
                  <a:pt x="32054" y="0"/>
                </a:lnTo>
                <a:lnTo>
                  <a:pt x="24549" y="0"/>
                </a:lnTo>
                <a:lnTo>
                  <a:pt x="0" y="24549"/>
                </a:lnTo>
                <a:lnTo>
                  <a:pt x="0" y="32054"/>
                </a:lnTo>
                <a:lnTo>
                  <a:pt x="24549" y="56603"/>
                </a:lnTo>
                <a:lnTo>
                  <a:pt x="32054" y="56603"/>
                </a:lnTo>
                <a:lnTo>
                  <a:pt x="56603" y="32054"/>
                </a:lnTo>
                <a:lnTo>
                  <a:pt x="56603" y="28308"/>
                </a:lnTo>
                <a:lnTo>
                  <a:pt x="56603" y="24549"/>
                </a:lnTo>
                <a:close/>
              </a:path>
            </a:pathLst>
          </a:custGeom>
          <a:solidFill>
            <a:srgbClr val="AC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649110" y="1179279"/>
            <a:ext cx="181737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70" dirty="0">
                <a:solidFill>
                  <a:srgbClr val="FFFFFF"/>
                </a:solidFill>
                <a:latin typeface="Microsoft JhengHei"/>
                <a:cs typeface="Microsoft JhengHei"/>
              </a:rPr>
              <a:t>⺠</a:t>
            </a:r>
            <a:r>
              <a:rPr sz="2400" spc="-270" dirty="0">
                <a:solidFill>
                  <a:srgbClr val="FFFFFF"/>
                </a:solidFill>
                <a:latin typeface="SimSun"/>
                <a:cs typeface="SimSun"/>
              </a:rPr>
              <a:t>間單位</a:t>
            </a:r>
            <a:r>
              <a:rPr sz="2150" b="1" spc="-32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400" spc="-320" dirty="0">
                <a:solidFill>
                  <a:srgbClr val="FFFFFF"/>
                </a:solidFill>
                <a:latin typeface="SimSun"/>
                <a:cs typeface="SimSun"/>
              </a:rPr>
              <a:t>其</a:t>
            </a:r>
            <a:r>
              <a:rPr lang="zh-TW" altLang="en-US" sz="2400" spc="-320" dirty="0">
                <a:solidFill>
                  <a:srgbClr val="FFFFFF"/>
                </a:solidFill>
                <a:latin typeface="SimSun"/>
                <a:cs typeface="SimSun"/>
              </a:rPr>
              <a:t>他</a:t>
            </a:r>
            <a:r>
              <a:rPr sz="2400" spc="-32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82434" y="2245690"/>
            <a:ext cx="2665730" cy="10689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15">
              <a:lnSpc>
                <a:spcPts val="2125"/>
              </a:lnSpc>
              <a:spcBef>
                <a:spcPts val="130"/>
              </a:spcBef>
            </a:pPr>
            <a:r>
              <a:rPr lang="zh-TW" altLang="en-US" sz="1850" dirty="0">
                <a:solidFill>
                  <a:srgbClr val="AC4949"/>
                </a:solidFill>
                <a:latin typeface="Microsoft JhengHei"/>
                <a:cs typeface="Microsoft JhengHei"/>
              </a:rPr>
              <a:t>花蓮縣政府人事處</a:t>
            </a:r>
            <a:r>
              <a:rPr lang="en-US" altLang="zh-TW" sz="1850" dirty="0">
                <a:solidFill>
                  <a:srgbClr val="AC4949"/>
                </a:solidFill>
                <a:latin typeface="Microsoft JhengHei"/>
                <a:cs typeface="Microsoft JhengHei"/>
              </a:rPr>
              <a:t>-</a:t>
            </a:r>
            <a:r>
              <a:rPr lang="zh-TW" altLang="en-US" sz="1850" dirty="0">
                <a:solidFill>
                  <a:srgbClr val="AC4949"/>
                </a:solidFill>
                <a:latin typeface="Microsoft JhengHei"/>
                <a:cs typeface="Microsoft JhengHei"/>
              </a:rPr>
              <a:t>性騷擾防治專區</a:t>
            </a:r>
            <a:r>
              <a:rPr lang="en-US"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https://</a:t>
            </a:r>
            <a:r>
              <a:rPr lang="en-US" sz="1300" u="sng" spc="-10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pd.hl.gov.tw</a:t>
            </a:r>
            <a:r>
              <a:rPr lang="en-US"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/List/</a:t>
            </a:r>
            <a:r>
              <a:rPr lang="en-US" sz="1300" u="sng" spc="-10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28c893aa66bb488ea200e5444c2f21f0</a:t>
            </a:r>
            <a:r>
              <a:rPr sz="1450" spc="-50" dirty="0">
                <a:solidFill>
                  <a:srgbClr val="4F4F4A"/>
                </a:solidFill>
                <a:latin typeface="Arial MT"/>
                <a:cs typeface="Arial MT"/>
              </a:rPr>
              <a:t> 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48762" y="2583701"/>
            <a:ext cx="2900987" cy="78399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altLang="zh-TW" sz="1850" spc="-100" dirty="0">
                <a:solidFill>
                  <a:srgbClr val="AC4949"/>
                </a:solidFill>
                <a:latin typeface="SimSun"/>
                <a:cs typeface="SimSun"/>
              </a:rPr>
              <a:t>(02)8590-6666</a:t>
            </a:r>
            <a:r>
              <a:rPr lang="en-US" altLang="zh-TW" sz="1500" spc="-100" dirty="0">
                <a:solidFill>
                  <a:srgbClr val="AC4949"/>
                </a:solidFill>
                <a:latin typeface="SimSun"/>
                <a:cs typeface="SimSun"/>
              </a:rPr>
              <a:t>(</a:t>
            </a:r>
            <a:r>
              <a:rPr lang="zh-TW" altLang="en-US" sz="1500" spc="-100" dirty="0">
                <a:solidFill>
                  <a:srgbClr val="AC4949"/>
                </a:solidFill>
                <a:latin typeface="SimSun"/>
                <a:cs typeface="SimSun"/>
              </a:rPr>
              <a:t>保護服務司第一科</a:t>
            </a:r>
            <a:r>
              <a:rPr lang="en-US" altLang="zh-TW" sz="1500" spc="-100" dirty="0">
                <a:solidFill>
                  <a:srgbClr val="AC4949"/>
                </a:solidFill>
                <a:latin typeface="SimSun"/>
                <a:cs typeface="SimSun"/>
              </a:rPr>
              <a:t>)</a:t>
            </a:r>
            <a:endParaRPr sz="1500" dirty="0">
              <a:latin typeface="SimSun"/>
              <a:cs typeface="SimSun"/>
            </a:endParaRPr>
          </a:p>
          <a:p>
            <a:pPr marL="43815" marR="5080">
              <a:lnSpc>
                <a:spcPct val="114300"/>
              </a:lnSpc>
              <a:spcBef>
                <a:spcPts val="4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9"/>
              </a:rPr>
              <a:t>https://dep.mohw.gov.tw/DOPS/np-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9"/>
              </a:rPr>
              <a:t>1208-105.html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82434" y="4201174"/>
            <a:ext cx="2667000" cy="239616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1115" marR="93345" algn="just">
              <a:lnSpc>
                <a:spcPts val="1870"/>
              </a:lnSpc>
              <a:spcBef>
                <a:spcPts val="484"/>
              </a:spcBef>
            </a:pP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員工協助方案</a:t>
            </a:r>
            <a:r>
              <a:rPr lang="en-US"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https://</a:t>
            </a:r>
            <a:r>
              <a:rPr lang="en-US" sz="1300" u="sng" spc="-10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www1.hl.gov.tw</a:t>
            </a:r>
            <a:r>
              <a:rPr lang="en-US"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/</a:t>
            </a:r>
            <a:r>
              <a:rPr lang="en-US" sz="1300" u="sng" spc="-10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pn</a:t>
            </a:r>
            <a:r>
              <a:rPr lang="en-US"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/home/</a:t>
            </a:r>
            <a:r>
              <a:rPr lang="en-US" sz="1300" u="sng" spc="-10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resouce_info.asp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0"/>
              </a:rPr>
              <a:t>.</a:t>
            </a:r>
            <a:endParaRPr sz="1300" dirty="0">
              <a:latin typeface="Arial MT"/>
              <a:cs typeface="Arial MT"/>
            </a:endParaRPr>
          </a:p>
          <a:p>
            <a:pPr marL="31115">
              <a:lnSpc>
                <a:spcPts val="2045"/>
              </a:lnSpc>
              <a:spcBef>
                <a:spcPts val="455"/>
              </a:spcBef>
            </a:pPr>
            <a:r>
              <a:rPr 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1.</a:t>
            </a: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心理諮詢</a:t>
            </a:r>
            <a:endParaRPr lang="en-US" altLang="zh-TW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31115">
              <a:lnSpc>
                <a:spcPts val="2045"/>
              </a:lnSpc>
              <a:spcBef>
                <a:spcPts val="455"/>
              </a:spcBef>
            </a:pPr>
            <a:r>
              <a:rPr 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2.</a:t>
            </a: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法律諮詢</a:t>
            </a:r>
            <a:endParaRPr lang="en-US" altLang="zh-TW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31115">
              <a:lnSpc>
                <a:spcPts val="2045"/>
              </a:lnSpc>
              <a:spcBef>
                <a:spcPts val="455"/>
              </a:spcBef>
            </a:pPr>
            <a:r>
              <a:rPr 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3.</a:t>
            </a: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醫療諮詢</a:t>
            </a:r>
            <a:endParaRPr lang="en-US" altLang="zh-TW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31115">
              <a:lnSpc>
                <a:spcPts val="2045"/>
              </a:lnSpc>
              <a:spcBef>
                <a:spcPts val="455"/>
              </a:spcBef>
            </a:pPr>
            <a:r>
              <a:rPr 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4.</a:t>
            </a: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特約醫院</a:t>
            </a:r>
            <a:r>
              <a:rPr lang="zh-TW" altLang="en-US" sz="1850" spc="-215" dirty="0">
                <a:solidFill>
                  <a:srgbClr val="AC4949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Microsoft JhengHei"/>
              </a:rPr>
              <a:t>、診所</a:t>
            </a:r>
            <a:endParaRPr lang="en-US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31115">
              <a:lnSpc>
                <a:spcPts val="2045"/>
              </a:lnSpc>
              <a:spcBef>
                <a:spcPts val="455"/>
              </a:spcBef>
            </a:pPr>
            <a:endParaRPr lang="en-US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51377" y="9598700"/>
            <a:ext cx="2622550" cy="6957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125"/>
              </a:spcBef>
            </a:pPr>
            <a:r>
              <a:rPr lang="zh-TW" altLang="en-US" sz="1850" dirty="0">
                <a:solidFill>
                  <a:srgbClr val="AC4949"/>
                </a:solidFill>
                <a:latin typeface="SimSun"/>
                <a:cs typeface="SimSun"/>
              </a:rPr>
              <a:t>花蓮縣</a:t>
            </a:r>
            <a:r>
              <a:rPr sz="1850" spc="-145" dirty="0" err="1">
                <a:solidFill>
                  <a:srgbClr val="AC4949"/>
                </a:solidFill>
                <a:latin typeface="SimSun"/>
                <a:cs typeface="SimSun"/>
              </a:rPr>
              <a:t>衛政</a:t>
            </a:r>
            <a:r>
              <a:rPr lang="zh-TW" altLang="en-US" sz="1850" spc="-145" dirty="0">
                <a:solidFill>
                  <a:srgbClr val="AC4949"/>
                </a:solidFill>
                <a:latin typeface="SimSun"/>
                <a:cs typeface="SimSun"/>
              </a:rPr>
              <a:t>資</a:t>
            </a:r>
            <a:r>
              <a:rPr sz="1850" spc="-120" dirty="0">
                <a:solidFill>
                  <a:srgbClr val="AC4949"/>
                </a:solidFill>
                <a:latin typeface="SimSun"/>
                <a:cs typeface="SimSun"/>
              </a:rPr>
              <a:t>源</a:t>
            </a:r>
            <a:r>
              <a:rPr lang="zh-TW" altLang="en-US" sz="1850" spc="-120">
                <a:solidFill>
                  <a:srgbClr val="AC4949"/>
                </a:solidFill>
                <a:latin typeface="SimSun"/>
                <a:cs typeface="SimSun"/>
              </a:rPr>
              <a:t>網</a:t>
            </a:r>
            <a:r>
              <a:rPr sz="1850" spc="-120">
                <a:solidFill>
                  <a:srgbClr val="AC4949"/>
                </a:solidFill>
                <a:latin typeface="SimSun"/>
                <a:cs typeface="SimSun"/>
              </a:rPr>
              <a:t>絡</a:t>
            </a:r>
            <a:endParaRPr sz="1850" dirty="0">
              <a:latin typeface="SimSun"/>
              <a:cs typeface="SimSun"/>
            </a:endParaRPr>
          </a:p>
          <a:p>
            <a:pPr marL="27305" marR="5080">
              <a:lnSpc>
                <a:spcPts val="1520"/>
              </a:lnSpc>
              <a:spcBef>
                <a:spcPts val="8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1"/>
              </a:rPr>
              <a:t>https://dep.mohw.gov.tw/DOPS/cp-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1"/>
              </a:rPr>
              <a:t>1230-6774-105.html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86124" y="4201174"/>
            <a:ext cx="2663190" cy="2194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30"/>
              </a:spcBef>
            </a:pP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財團法</a:t>
            </a:r>
            <a:r>
              <a:rPr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⼈</a:t>
            </a: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法律扶</a:t>
            </a:r>
            <a:r>
              <a:rPr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助</a:t>
            </a: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基</a:t>
            </a:r>
            <a:r>
              <a:rPr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⾦</a:t>
            </a:r>
            <a:r>
              <a:rPr sz="1850" spc="-50" dirty="0">
                <a:solidFill>
                  <a:srgbClr val="AC4949"/>
                </a:solidFill>
                <a:latin typeface="SimSun"/>
                <a:cs typeface="SimSun"/>
              </a:rPr>
              <a:t>會</a:t>
            </a:r>
            <a:endParaRPr sz="1850" dirty="0">
              <a:latin typeface="SimSun"/>
              <a:cs typeface="SimSun"/>
            </a:endParaRPr>
          </a:p>
          <a:p>
            <a:pPr marL="12700" marR="5080">
              <a:lnSpc>
                <a:spcPts val="1520"/>
              </a:lnSpc>
              <a:spcBef>
                <a:spcPts val="265"/>
              </a:spcBef>
            </a:pPr>
            <a:r>
              <a:rPr sz="1450" spc="35" dirty="0" err="1">
                <a:solidFill>
                  <a:srgbClr val="4F4F4A"/>
                </a:solidFill>
                <a:latin typeface="SimSun"/>
                <a:cs typeface="SimSun"/>
              </a:rPr>
              <a:t>法律</a:t>
            </a:r>
            <a:r>
              <a:rPr lang="zh-TW" altLang="en-US" sz="1450" spc="35" dirty="0">
                <a:solidFill>
                  <a:srgbClr val="4F4F4A"/>
                </a:solidFill>
                <a:latin typeface="SimSun"/>
                <a:cs typeface="SimSun"/>
              </a:rPr>
              <a:t>諮</a:t>
            </a:r>
            <a:r>
              <a:rPr sz="1450" spc="35" dirty="0" err="1">
                <a:solidFill>
                  <a:srgbClr val="4F4F4A"/>
                </a:solidFill>
                <a:latin typeface="SimSun"/>
                <a:cs typeface="SimSun"/>
              </a:rPr>
              <a:t>詢</a:t>
            </a:r>
            <a:r>
              <a:rPr sz="1450" spc="-110" dirty="0" err="1">
                <a:solidFill>
                  <a:srgbClr val="4F4F4A"/>
                </a:solidFill>
                <a:latin typeface="Microsoft JhengHei"/>
                <a:cs typeface="Microsoft JhengHei"/>
              </a:rPr>
              <a:t>專</a:t>
            </a:r>
            <a:r>
              <a:rPr sz="1450" spc="-110" dirty="0" err="1">
                <a:solidFill>
                  <a:srgbClr val="4F4F4A"/>
                </a:solidFill>
                <a:latin typeface="SimSun"/>
                <a:cs typeface="SimSun"/>
              </a:rPr>
              <a:t>線</a:t>
            </a:r>
            <a:r>
              <a:rPr sz="1300" spc="210" dirty="0" err="1">
                <a:solidFill>
                  <a:srgbClr val="4F4F4A"/>
                </a:solidFill>
                <a:latin typeface="Arial MT"/>
                <a:cs typeface="Arial MT"/>
              </a:rPr>
              <a:t>02</a:t>
            </a:r>
            <a:r>
              <a:rPr sz="1300" spc="210" dirty="0">
                <a:solidFill>
                  <a:srgbClr val="4F4F4A"/>
                </a:solidFill>
                <a:latin typeface="Arial MT"/>
                <a:cs typeface="Arial MT"/>
              </a:rPr>
              <a:t>-</a:t>
            </a:r>
            <a:r>
              <a:rPr sz="1300" spc="70" dirty="0">
                <a:solidFill>
                  <a:srgbClr val="4F4F4A"/>
                </a:solidFill>
                <a:latin typeface="Arial MT"/>
                <a:cs typeface="Arial MT"/>
              </a:rPr>
              <a:t>412-</a:t>
            </a:r>
            <a:r>
              <a:rPr sz="1300" spc="155" dirty="0">
                <a:solidFill>
                  <a:srgbClr val="4F4F4A"/>
                </a:solidFill>
                <a:latin typeface="Arial MT"/>
                <a:cs typeface="Arial MT"/>
              </a:rPr>
              <a:t>8518</a:t>
            </a:r>
            <a:r>
              <a:rPr sz="1450" spc="-110" dirty="0">
                <a:solidFill>
                  <a:srgbClr val="4F4F4A"/>
                </a:solidFill>
                <a:latin typeface="SimSun"/>
                <a:cs typeface="SimSun"/>
              </a:rPr>
              <a:t>轉</a:t>
            </a:r>
            <a:r>
              <a:rPr sz="1300" spc="345" dirty="0">
                <a:solidFill>
                  <a:srgbClr val="4F4F4A"/>
                </a:solidFill>
                <a:latin typeface="Arial MT"/>
                <a:cs typeface="Arial MT"/>
              </a:rPr>
              <a:t>2</a:t>
            </a:r>
            <a:r>
              <a:rPr sz="1450" spc="-130" dirty="0">
                <a:solidFill>
                  <a:srgbClr val="4F4F4A"/>
                </a:solidFill>
                <a:latin typeface="SimSun"/>
                <a:cs typeface="SimSun"/>
              </a:rPr>
              <a:t>再</a:t>
            </a:r>
            <a:r>
              <a:rPr sz="1450" spc="-155" dirty="0">
                <a:solidFill>
                  <a:srgbClr val="4F4F4A"/>
                </a:solidFill>
                <a:latin typeface="SimSun"/>
                <a:cs typeface="SimSun"/>
              </a:rPr>
              <a:t>轉</a:t>
            </a:r>
            <a:r>
              <a:rPr sz="1300" spc="235" dirty="0">
                <a:solidFill>
                  <a:srgbClr val="4F4F4A"/>
                </a:solidFill>
                <a:latin typeface="Arial MT"/>
                <a:cs typeface="Arial MT"/>
              </a:rPr>
              <a:t>5</a:t>
            </a:r>
            <a:r>
              <a:rPr sz="1450" spc="235" dirty="0">
                <a:solidFill>
                  <a:srgbClr val="4F4F4A"/>
                </a:solidFill>
                <a:latin typeface="Arial MT"/>
                <a:cs typeface="Arial MT"/>
              </a:rPr>
              <a:t> </a:t>
            </a:r>
            <a:endParaRPr sz="1450" dirty="0">
              <a:latin typeface="Arial MT"/>
              <a:cs typeface="Arial MT"/>
            </a:endParaRPr>
          </a:p>
          <a:p>
            <a:pPr marL="12700">
              <a:lnSpc>
                <a:spcPts val="1370"/>
              </a:lnSpc>
            </a:pPr>
            <a:r>
              <a:rPr sz="1300" spc="-20" dirty="0">
                <a:solidFill>
                  <a:srgbClr val="4F4F4A"/>
                </a:solidFill>
                <a:latin typeface="Arial MT"/>
                <a:cs typeface="Arial MT"/>
              </a:rPr>
              <a:t>-----------------------------------------------</a:t>
            </a:r>
            <a:r>
              <a:rPr sz="1300" spc="-50" dirty="0">
                <a:solidFill>
                  <a:srgbClr val="4F4F4A"/>
                </a:solidFill>
                <a:latin typeface="Arial MT"/>
                <a:cs typeface="Arial MT"/>
              </a:rPr>
              <a:t>-</a:t>
            </a:r>
            <a:endParaRPr sz="1300" dirty="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</a:pPr>
            <a:r>
              <a:rPr sz="1450" spc="-155" dirty="0" err="1">
                <a:solidFill>
                  <a:srgbClr val="4F4F4A"/>
                </a:solidFill>
                <a:latin typeface="Microsoft JhengHei"/>
                <a:cs typeface="Microsoft JhengHei"/>
              </a:rPr>
              <a:t>性</a:t>
            </a:r>
            <a:r>
              <a:rPr sz="1450" spc="-80" dirty="0" err="1">
                <a:solidFill>
                  <a:srgbClr val="4F4F4A"/>
                </a:solidFill>
                <a:latin typeface="SimSun"/>
                <a:cs typeface="SimSun"/>
              </a:rPr>
              <a:t>別平</a:t>
            </a:r>
            <a:r>
              <a:rPr lang="zh-TW" altLang="en-US" sz="1450" spc="-80" dirty="0">
                <a:solidFill>
                  <a:srgbClr val="4F4F4A"/>
                </a:solidFill>
                <a:latin typeface="SimSun"/>
                <a:cs typeface="SimSun"/>
              </a:rPr>
              <a:t>等</a:t>
            </a:r>
            <a:r>
              <a:rPr sz="1450" spc="-155" dirty="0" err="1">
                <a:solidFill>
                  <a:srgbClr val="4F4F4A"/>
                </a:solidFill>
                <a:latin typeface="Microsoft JhengHei"/>
                <a:cs typeface="Microsoft JhengHei"/>
              </a:rPr>
              <a:t>視</a:t>
            </a:r>
            <a:r>
              <a:rPr sz="1450" spc="-15" dirty="0" err="1">
                <a:solidFill>
                  <a:srgbClr val="4F4F4A"/>
                </a:solidFill>
                <a:latin typeface="SimSun"/>
                <a:cs typeface="SimSun"/>
              </a:rPr>
              <a:t>訊法律</a:t>
            </a:r>
            <a:r>
              <a:rPr lang="zh-TW" altLang="en-US" sz="1450" spc="-15" dirty="0">
                <a:solidFill>
                  <a:srgbClr val="4F4F4A"/>
                </a:solidFill>
                <a:latin typeface="SimSun"/>
                <a:cs typeface="SimSun"/>
              </a:rPr>
              <a:t>諮</a:t>
            </a:r>
            <a:r>
              <a:rPr sz="1450" spc="-15" dirty="0" err="1">
                <a:solidFill>
                  <a:srgbClr val="4F4F4A"/>
                </a:solidFill>
                <a:latin typeface="SimSun"/>
                <a:cs typeface="SimSun"/>
              </a:rPr>
              <a:t>詢</a:t>
            </a:r>
            <a:r>
              <a:rPr sz="1450" spc="-155" dirty="0" err="1">
                <a:solidFill>
                  <a:srgbClr val="4F4F4A"/>
                </a:solidFill>
                <a:latin typeface="Microsoft JhengHei"/>
                <a:cs typeface="Microsoft JhengHei"/>
              </a:rPr>
              <a:t>專</a:t>
            </a:r>
            <a:r>
              <a:rPr sz="1450" spc="-50" dirty="0" err="1">
                <a:solidFill>
                  <a:srgbClr val="4F4F4A"/>
                </a:solidFill>
                <a:latin typeface="SimSun"/>
                <a:cs typeface="SimSun"/>
              </a:rPr>
              <a:t>線</a:t>
            </a:r>
            <a:r>
              <a:rPr sz="1450" spc="-50" dirty="0">
                <a:solidFill>
                  <a:srgbClr val="4F4F4A"/>
                </a:solidFill>
                <a:latin typeface="Arial MT"/>
                <a:cs typeface="Arial MT"/>
              </a:rPr>
              <a:t> </a:t>
            </a:r>
            <a:endParaRPr sz="1450" dirty="0">
              <a:latin typeface="Arial MT"/>
              <a:cs typeface="Arial MT"/>
            </a:endParaRPr>
          </a:p>
          <a:p>
            <a:pPr marL="12700" marR="119380">
              <a:lnSpc>
                <a:spcPts val="1520"/>
              </a:lnSpc>
              <a:spcBef>
                <a:spcPts val="19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2"/>
              </a:rPr>
              <a:t>https://www.laf.org.tw/index.php?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2"/>
              </a:rPr>
              <a:t>action=apply_detail&amp;p=1&amp;id=3513</a:t>
            </a:r>
            <a:endParaRPr sz="1300" dirty="0">
              <a:latin typeface="Arial MT"/>
              <a:cs typeface="Arial MT"/>
            </a:endParaRPr>
          </a:p>
          <a:p>
            <a:pPr marL="12700">
              <a:lnSpc>
                <a:spcPts val="1465"/>
              </a:lnSpc>
              <a:spcBef>
                <a:spcPts val="630"/>
              </a:spcBef>
            </a:pPr>
            <a:r>
              <a:rPr sz="1300" spc="-20" dirty="0">
                <a:solidFill>
                  <a:srgbClr val="4F4F4A"/>
                </a:solidFill>
                <a:latin typeface="Arial MT"/>
                <a:cs typeface="Arial MT"/>
              </a:rPr>
              <a:t>-----------------------------------------------</a:t>
            </a:r>
            <a:r>
              <a:rPr sz="1300" spc="-50" dirty="0">
                <a:solidFill>
                  <a:srgbClr val="4F4F4A"/>
                </a:solidFill>
                <a:latin typeface="Arial MT"/>
                <a:cs typeface="Arial MT"/>
              </a:rPr>
              <a:t>-</a:t>
            </a:r>
            <a:endParaRPr sz="1300" dirty="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</a:pPr>
            <a:r>
              <a:rPr sz="1450" spc="135" dirty="0">
                <a:solidFill>
                  <a:srgbClr val="4F4F4A"/>
                </a:solidFill>
                <a:latin typeface="SimSun"/>
                <a:cs typeface="SimSun"/>
              </a:rPr>
              <a:t>各</a:t>
            </a:r>
            <a:r>
              <a:rPr lang="zh-TW" altLang="en-US" sz="1450" spc="135" dirty="0">
                <a:solidFill>
                  <a:srgbClr val="4F4F4A"/>
                </a:solidFill>
                <a:latin typeface="SimSun"/>
                <a:cs typeface="SimSun"/>
              </a:rPr>
              <a:t>分</a:t>
            </a:r>
            <a:r>
              <a:rPr sz="1450" spc="135" dirty="0">
                <a:solidFill>
                  <a:srgbClr val="4F4F4A"/>
                </a:solidFill>
                <a:latin typeface="SimSun"/>
                <a:cs typeface="SimSun"/>
              </a:rPr>
              <a:t>會</a:t>
            </a:r>
            <a:r>
              <a:rPr lang="zh-TW" altLang="en-US" sz="1450" spc="135" dirty="0">
                <a:solidFill>
                  <a:srgbClr val="4F4F4A"/>
                </a:solidFill>
                <a:latin typeface="SimSun"/>
                <a:cs typeface="SimSun"/>
              </a:rPr>
              <a:t>聯</a:t>
            </a:r>
            <a:r>
              <a:rPr sz="1450" spc="-155" dirty="0" err="1">
                <a:solidFill>
                  <a:srgbClr val="4F4F4A"/>
                </a:solidFill>
                <a:latin typeface="SimSun"/>
                <a:cs typeface="SimSun"/>
              </a:rPr>
              <a:t>絡</a:t>
            </a:r>
            <a:r>
              <a:rPr sz="1450" spc="-155" dirty="0" err="1">
                <a:solidFill>
                  <a:srgbClr val="4F4F4A"/>
                </a:solidFill>
                <a:latin typeface="Microsoft JhengHei"/>
                <a:cs typeface="Microsoft JhengHei"/>
              </a:rPr>
              <a:t>⽅</a:t>
            </a:r>
            <a:r>
              <a:rPr sz="1450" spc="-155" dirty="0" err="1">
                <a:solidFill>
                  <a:srgbClr val="4F4F4A"/>
                </a:solidFill>
                <a:latin typeface="SimSun"/>
                <a:cs typeface="SimSun"/>
              </a:rPr>
              <a:t>式詳</a:t>
            </a:r>
            <a:r>
              <a:rPr sz="1450" spc="-50" dirty="0">
                <a:solidFill>
                  <a:srgbClr val="4F4F4A"/>
                </a:solidFill>
                <a:latin typeface="Microsoft JhengHei"/>
                <a:cs typeface="Microsoft JhengHei"/>
              </a:rPr>
              <a:t>⾒</a:t>
            </a:r>
            <a:r>
              <a:rPr sz="1450" spc="-50" dirty="0">
                <a:solidFill>
                  <a:srgbClr val="4F4F4A"/>
                </a:solidFill>
                <a:latin typeface="Arial MT"/>
                <a:cs typeface="Arial MT"/>
              </a:rPr>
              <a:t> </a:t>
            </a: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3"/>
              </a:rPr>
              <a:t>https://www.laf.org.tw/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49056" y="8067250"/>
            <a:ext cx="5848350" cy="35041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zh-TW" altLang="en-US"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花蓮縣衛政資源網絡</a:t>
            </a:r>
            <a:endParaRPr lang="en-US" altLang="zh-TW" sz="1850" spc="-21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zh-TW" altLang="en-US" sz="1850" spc="-215" dirty="0">
                <a:solidFill>
                  <a:schemeClr val="tx1"/>
                </a:solidFill>
                <a:latin typeface="Microsoft JhengHei"/>
                <a:cs typeface="Microsoft JhengHei"/>
              </a:rPr>
              <a:t>        </a:t>
            </a:r>
            <a:r>
              <a:rPr lang="zh-TW" altLang="en-US" sz="1450" spc="-155" dirty="0">
                <a:solidFill>
                  <a:schemeClr val="tx1"/>
                </a:solidFill>
                <a:latin typeface="Microsoft JhengHei"/>
                <a:cs typeface="Microsoft JhengHei"/>
              </a:rPr>
              <a:t>財團法人臺灣基督教門諾會醫院及壽豐分院</a:t>
            </a:r>
            <a:endParaRPr lang="en-US" altLang="zh-TW" sz="1450" spc="-155" dirty="0">
              <a:solidFill>
                <a:schemeClr val="tx1"/>
              </a:solidFill>
              <a:latin typeface="Microsoft JhengHei"/>
              <a:cs typeface="Microsoft JhengHei"/>
            </a:endParaRPr>
          </a:p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zh-TW" altLang="en-US" sz="1300" dirty="0">
                <a:latin typeface="Arial MT"/>
                <a:cs typeface="Arial MT"/>
              </a:rPr>
              <a:t>      優惠：限花蓮縣政府員工</a:t>
            </a:r>
            <a:r>
              <a:rPr lang="en-US" altLang="zh-TW" sz="1300" dirty="0">
                <a:latin typeface="Arial MT"/>
                <a:cs typeface="Arial MT"/>
              </a:rPr>
              <a:t>-</a:t>
            </a:r>
            <a:r>
              <a:rPr lang="zh-TW" altLang="en-US" sz="1300" dirty="0">
                <a:latin typeface="Arial MT"/>
                <a:cs typeface="Arial MT"/>
              </a:rPr>
              <a:t>門診掛號費 </a:t>
            </a:r>
            <a:r>
              <a:rPr lang="en-US" altLang="zh-TW" sz="1300" dirty="0">
                <a:latin typeface="Arial MT"/>
                <a:cs typeface="Arial MT"/>
              </a:rPr>
              <a:t>8 </a:t>
            </a:r>
            <a:r>
              <a:rPr lang="zh-TW" altLang="en-US" sz="1300" dirty="0">
                <a:latin typeface="Arial MT"/>
                <a:cs typeface="Arial MT"/>
              </a:rPr>
              <a:t>折，於辦理批價繳費手續時，主動</a:t>
            </a:r>
            <a:endParaRPr lang="en-US" altLang="zh-TW" sz="1300" dirty="0">
              <a:latin typeface="Arial MT"/>
              <a:cs typeface="Arial MT"/>
            </a:endParaRPr>
          </a:p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en-US" altLang="zh-TW" sz="1300" dirty="0">
                <a:latin typeface="Arial MT"/>
                <a:cs typeface="Arial MT"/>
              </a:rPr>
              <a:t>       </a:t>
            </a:r>
            <a:r>
              <a:rPr lang="zh-TW" altLang="en-US" sz="1300" dirty="0">
                <a:latin typeface="Arial MT"/>
                <a:cs typeface="Arial MT"/>
              </a:rPr>
              <a:t>出示員工識別證。</a:t>
            </a:r>
          </a:p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zh-TW" altLang="en-US" sz="1300" dirty="0">
                <a:latin typeface="Arial MT"/>
                <a:cs typeface="Arial MT"/>
              </a:rPr>
              <a:t>   美崙本院：花蓮市民權路 </a:t>
            </a:r>
            <a:r>
              <a:rPr lang="en-US" altLang="zh-TW" sz="1300" dirty="0">
                <a:latin typeface="Arial MT"/>
                <a:cs typeface="Arial MT"/>
              </a:rPr>
              <a:t>44 </a:t>
            </a:r>
            <a:r>
              <a:rPr lang="zh-TW" altLang="en-US" sz="1300" dirty="0">
                <a:latin typeface="Arial MT"/>
                <a:cs typeface="Arial MT"/>
              </a:rPr>
              <a:t>號；電話：</a:t>
            </a:r>
            <a:r>
              <a:rPr lang="en-US" altLang="zh-TW" sz="1300" dirty="0">
                <a:latin typeface="Arial MT"/>
                <a:cs typeface="Arial MT"/>
              </a:rPr>
              <a:t>8241234</a:t>
            </a:r>
          </a:p>
          <a:p>
            <a:pPr marL="12700">
              <a:lnSpc>
                <a:spcPts val="2205"/>
              </a:lnSpc>
              <a:spcBef>
                <a:spcPts val="125"/>
              </a:spcBef>
            </a:pPr>
            <a:r>
              <a:rPr lang="en-US" altLang="zh-TW" sz="1300" dirty="0">
                <a:latin typeface="Arial MT"/>
                <a:cs typeface="Arial MT"/>
              </a:rPr>
              <a:t>   </a:t>
            </a:r>
            <a:r>
              <a:rPr lang="zh-TW" altLang="en-US" sz="1300" dirty="0">
                <a:latin typeface="Arial MT"/>
                <a:cs typeface="Arial MT"/>
              </a:rPr>
              <a:t>壽豐分院：花蓮縣壽豐鄉共和村魚池 </a:t>
            </a:r>
            <a:r>
              <a:rPr lang="en-US" altLang="zh-TW" sz="1300" dirty="0">
                <a:latin typeface="Arial MT"/>
                <a:cs typeface="Arial MT"/>
              </a:rPr>
              <a:t>52 </a:t>
            </a:r>
            <a:r>
              <a:rPr lang="zh-TW" altLang="en-US" sz="1300" dirty="0">
                <a:latin typeface="Arial MT"/>
                <a:cs typeface="Arial MT"/>
              </a:rPr>
              <a:t>號；電話：</a:t>
            </a:r>
            <a:r>
              <a:rPr lang="en-US" altLang="zh-TW" sz="1300" dirty="0">
                <a:latin typeface="Arial MT"/>
                <a:cs typeface="Arial MT"/>
              </a:rPr>
              <a:t>8664600</a:t>
            </a:r>
            <a:endParaRPr sz="1300" dirty="0">
              <a:latin typeface="Arial MT"/>
              <a:cs typeface="Arial MT"/>
            </a:endParaRPr>
          </a:p>
          <a:p>
            <a:pPr marL="245110">
              <a:lnSpc>
                <a:spcPts val="1515"/>
              </a:lnSpc>
            </a:pPr>
            <a:r>
              <a:rPr lang="zh-TW" altLang="en-US" sz="1300" dirty="0">
                <a:latin typeface="Arial MT"/>
                <a:cs typeface="Arial MT"/>
              </a:rPr>
              <a:t>佛教慈濟醫療財團法人花蓮慈濟醫院</a:t>
            </a:r>
            <a:endParaRPr lang="en-US" altLang="zh-TW" sz="1300" dirty="0">
              <a:latin typeface="Arial MT"/>
              <a:cs typeface="Arial MT"/>
            </a:endParaRPr>
          </a:p>
          <a:p>
            <a:pPr marL="245110">
              <a:lnSpc>
                <a:spcPts val="1515"/>
              </a:lnSpc>
            </a:pPr>
            <a:r>
              <a:rPr lang="zh-TW" altLang="en-US" sz="1300" dirty="0">
                <a:latin typeface="Arial MT"/>
                <a:cs typeface="Arial MT"/>
              </a:rPr>
              <a:t>優惠：</a:t>
            </a:r>
            <a:endParaRPr lang="en-US" altLang="zh-TW" sz="1300" dirty="0">
              <a:latin typeface="Arial MT"/>
              <a:cs typeface="Arial MT"/>
            </a:endParaRPr>
          </a:p>
          <a:p>
            <a:pPr marL="245110">
              <a:lnSpc>
                <a:spcPts val="1515"/>
              </a:lnSpc>
            </a:pPr>
            <a:r>
              <a:rPr lang="zh-TW" altLang="en-US" sz="1300" dirty="0">
                <a:latin typeface="Arial MT"/>
                <a:cs typeface="Arial MT"/>
              </a:rPr>
              <a:t>（一）門診就醫及接受非病就醫項目（如：美容雷射等）時，給予掛號費半價優待；住院部分給予 病房費差額 </a:t>
            </a:r>
            <a:r>
              <a:rPr lang="en-US" altLang="zh-TW" sz="1300" dirty="0">
                <a:latin typeface="Arial MT"/>
                <a:cs typeface="Arial MT"/>
              </a:rPr>
              <a:t>95 </a:t>
            </a:r>
            <a:r>
              <a:rPr lang="zh-TW" altLang="en-US" sz="1300" dirty="0">
                <a:latin typeface="Arial MT"/>
                <a:cs typeface="Arial MT"/>
              </a:rPr>
              <a:t>折（急診醫療費用不予折扣）。（二）提供十人以上員工團體健康檢查優惠，依檢查人數多 寡提供相對優惠價格。</a:t>
            </a:r>
            <a:endParaRPr lang="en-US" altLang="zh-TW" sz="1300" dirty="0">
              <a:latin typeface="Arial MT"/>
              <a:cs typeface="Arial MT"/>
            </a:endParaRPr>
          </a:p>
          <a:p>
            <a:pPr marL="245110">
              <a:lnSpc>
                <a:spcPts val="1515"/>
              </a:lnSpc>
            </a:pPr>
            <a:r>
              <a:rPr lang="en-US" altLang="zh-TW" sz="1300" dirty="0">
                <a:latin typeface="Arial MT"/>
                <a:cs typeface="Arial MT"/>
              </a:rPr>
              <a:t>  (</a:t>
            </a:r>
            <a:r>
              <a:rPr lang="zh-TW" altLang="en-US" sz="1300" dirty="0">
                <a:latin typeface="Arial MT"/>
                <a:cs typeface="Arial MT"/>
              </a:rPr>
              <a:t>三</a:t>
            </a:r>
            <a:r>
              <a:rPr lang="en-US" altLang="zh-TW" sz="1300" dirty="0">
                <a:latin typeface="Arial MT"/>
                <a:cs typeface="Arial MT"/>
              </a:rPr>
              <a:t>)</a:t>
            </a:r>
            <a:r>
              <a:rPr lang="zh-TW" altLang="en-US" sz="1300" dirty="0">
                <a:latin typeface="Arial MT"/>
                <a:cs typeface="Arial MT"/>
              </a:rPr>
              <a:t>成人預防保健、癌症篩檢當日停車費優免。</a:t>
            </a:r>
          </a:p>
          <a:p>
            <a:pPr marL="245110">
              <a:lnSpc>
                <a:spcPts val="1515"/>
              </a:lnSpc>
            </a:pPr>
            <a:r>
              <a:rPr lang="zh-TW" altLang="en-US" sz="1300" dirty="0">
                <a:latin typeface="Arial MT"/>
                <a:cs typeface="Arial MT"/>
              </a:rPr>
              <a:t>（四）以上優惠項目不得與該院其 他優惠專案同時併用。</a:t>
            </a:r>
          </a:p>
          <a:p>
            <a:pPr marL="245110">
              <a:lnSpc>
                <a:spcPts val="1515"/>
              </a:lnSpc>
            </a:pPr>
            <a:r>
              <a:rPr lang="zh-TW" altLang="en-US" sz="1300" dirty="0">
                <a:latin typeface="Arial MT"/>
                <a:cs typeface="Arial MT"/>
              </a:rPr>
              <a:t> 地址：花蓮市中央路三段 </a:t>
            </a:r>
            <a:r>
              <a:rPr lang="en-US" altLang="zh-TW" sz="1300" dirty="0">
                <a:latin typeface="Arial MT"/>
                <a:cs typeface="Arial MT"/>
              </a:rPr>
              <a:t>707 </a:t>
            </a:r>
            <a:r>
              <a:rPr lang="zh-TW" altLang="en-US" sz="1300" dirty="0">
                <a:latin typeface="Arial MT"/>
                <a:cs typeface="Arial MT"/>
              </a:rPr>
              <a:t>號；電話：</a:t>
            </a:r>
            <a:r>
              <a:rPr lang="en-US" altLang="zh-TW" sz="1300" dirty="0">
                <a:latin typeface="Arial MT"/>
                <a:cs typeface="Arial MT"/>
              </a:rPr>
              <a:t>8561825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0024" y="13502109"/>
            <a:ext cx="1544955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-270" dirty="0">
                <a:solidFill>
                  <a:srgbClr val="3F4444"/>
                </a:solidFill>
                <a:latin typeface="Microsoft JhengHei"/>
                <a:cs typeface="Microsoft JhengHei"/>
              </a:rPr>
              <a:t>⼼</a:t>
            </a:r>
            <a:r>
              <a:rPr sz="2400" spc="-270" dirty="0">
                <a:solidFill>
                  <a:srgbClr val="3F4444"/>
                </a:solidFill>
                <a:latin typeface="SimSun"/>
                <a:cs typeface="SimSun"/>
              </a:rPr>
              <a:t>理</a:t>
            </a:r>
            <a:r>
              <a:rPr lang="zh-TW" altLang="en-US" sz="2400" spc="390" dirty="0">
                <a:solidFill>
                  <a:srgbClr val="3F4444"/>
                </a:solidFill>
                <a:latin typeface="Arial MT"/>
                <a:cs typeface="SimSun"/>
              </a:rPr>
              <a:t>理諮</a:t>
            </a:r>
            <a:r>
              <a:rPr sz="2400" spc="-270" dirty="0">
                <a:solidFill>
                  <a:srgbClr val="3F4444"/>
                </a:solidFill>
                <a:latin typeface="SimSun"/>
                <a:cs typeface="SimSun"/>
              </a:rPr>
              <a:t>詢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6075" y="13541988"/>
            <a:ext cx="2546985" cy="3007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15" dirty="0" err="1">
                <a:solidFill>
                  <a:srgbClr val="AC4949"/>
                </a:solidFill>
                <a:latin typeface="SimSun"/>
                <a:cs typeface="SimSun"/>
              </a:rPr>
              <a:t>衛</a:t>
            </a:r>
            <a:r>
              <a:rPr sz="1850" spc="-215" dirty="0" err="1">
                <a:solidFill>
                  <a:srgbClr val="AC4949"/>
                </a:solidFill>
                <a:latin typeface="Microsoft JhengHei"/>
                <a:cs typeface="Microsoft JhengHei"/>
              </a:rPr>
              <a:t>⽣</a:t>
            </a:r>
            <a:r>
              <a:rPr sz="1850" spc="-165" dirty="0" err="1">
                <a:solidFill>
                  <a:srgbClr val="AC4949"/>
                </a:solidFill>
                <a:latin typeface="SimSun"/>
                <a:cs typeface="SimSun"/>
              </a:rPr>
              <a:t>福利部</a:t>
            </a:r>
            <a:r>
              <a:rPr lang="zh-TW" altLang="en-US" sz="1850" spc="-165" dirty="0">
                <a:solidFill>
                  <a:srgbClr val="AC4949"/>
                </a:solidFill>
                <a:latin typeface="SimSun"/>
                <a:cs typeface="SimSun"/>
              </a:rPr>
              <a:t>安</a:t>
            </a:r>
            <a:r>
              <a:rPr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⼼</a:t>
            </a: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專線</a:t>
            </a:r>
            <a:r>
              <a:rPr sz="1650" b="1" spc="-20" dirty="0">
                <a:solidFill>
                  <a:srgbClr val="AC4949"/>
                </a:solidFill>
                <a:latin typeface="Verdana"/>
                <a:cs typeface="Verdana"/>
              </a:rPr>
              <a:t>1925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35370" y="11990087"/>
            <a:ext cx="2702289" cy="12708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75" marR="5080">
              <a:lnSpc>
                <a:spcPts val="1960"/>
              </a:lnSpc>
              <a:spcBef>
                <a:spcPts val="409"/>
              </a:spcBef>
            </a:pPr>
            <a:r>
              <a:rPr lang="zh-TW" altLang="en-US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花蓮縣政府員工協助方案</a:t>
            </a:r>
            <a:r>
              <a:rPr lang="en-US" altLang="zh-TW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(EAP)</a:t>
            </a:r>
          </a:p>
          <a:p>
            <a:pPr marL="12700">
              <a:lnSpc>
                <a:spcPts val="1505"/>
              </a:lnSpc>
            </a:pPr>
            <a:endParaRPr lang="en-US" altLang="zh-TW" sz="500" spc="-215" dirty="0">
              <a:solidFill>
                <a:srgbClr val="AC4949"/>
              </a:solidFill>
              <a:latin typeface="Microsoft JhengHei"/>
              <a:cs typeface="Arial MT"/>
            </a:endParaRPr>
          </a:p>
          <a:p>
            <a:pPr marL="12700">
              <a:lnSpc>
                <a:spcPts val="1505"/>
              </a:lnSpc>
            </a:pPr>
            <a:r>
              <a:rPr lang="zh-TW" altLang="en-US" sz="1450" dirty="0">
                <a:latin typeface="Arial MT"/>
                <a:cs typeface="Arial MT"/>
              </a:rPr>
              <a:t>免付費電話：</a:t>
            </a:r>
            <a:r>
              <a:rPr lang="en-US" altLang="zh-TW" sz="1450" dirty="0">
                <a:latin typeface="Arial MT"/>
                <a:cs typeface="Arial MT"/>
              </a:rPr>
              <a:t>0800-665885</a:t>
            </a:r>
          </a:p>
          <a:p>
            <a:pPr marL="12700">
              <a:lnSpc>
                <a:spcPts val="1505"/>
              </a:lnSpc>
            </a:pPr>
            <a:r>
              <a:rPr lang="en-US" altLang="zh-TW" sz="1450" dirty="0">
                <a:latin typeface="Arial MT"/>
                <a:cs typeface="Arial MT"/>
              </a:rPr>
              <a:t>★ </a:t>
            </a:r>
            <a:r>
              <a:rPr lang="en-US" sz="1450" dirty="0">
                <a:latin typeface="Arial MT"/>
                <a:cs typeface="Arial MT"/>
              </a:rPr>
              <a:t>Email </a:t>
            </a:r>
            <a:r>
              <a:rPr lang="zh-TW" altLang="en-US" sz="1450" dirty="0">
                <a:latin typeface="Arial MT"/>
                <a:cs typeface="Arial MT"/>
              </a:rPr>
              <a:t>信箱：</a:t>
            </a:r>
            <a:r>
              <a:rPr lang="en-US" sz="1450" dirty="0" err="1">
                <a:latin typeface="Arial MT"/>
                <a:cs typeface="Arial MT"/>
                <a:hlinkClick r:id="rId14"/>
              </a:rPr>
              <a:t>world.wide.union3@gmail.com</a:t>
            </a:r>
            <a:endParaRPr lang="en-US" sz="1450" dirty="0">
              <a:latin typeface="Arial MT"/>
              <a:cs typeface="Arial MT"/>
            </a:endParaRPr>
          </a:p>
          <a:p>
            <a:pPr marL="12700">
              <a:lnSpc>
                <a:spcPts val="1505"/>
              </a:lnSpc>
            </a:pPr>
            <a:endParaRPr sz="1450" dirty="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484332" y="12981951"/>
            <a:ext cx="2814320" cy="1630680"/>
            <a:chOff x="5484332" y="12981951"/>
            <a:chExt cx="2814320" cy="1630680"/>
          </a:xfrm>
        </p:grpSpPr>
        <p:sp>
          <p:nvSpPr>
            <p:cNvPr id="70" name="object 70"/>
            <p:cNvSpPr/>
            <p:nvPr/>
          </p:nvSpPr>
          <p:spPr>
            <a:xfrm>
              <a:off x="5701363" y="12986684"/>
              <a:ext cx="2597785" cy="0"/>
            </a:xfrm>
            <a:custGeom>
              <a:avLst/>
              <a:gdLst/>
              <a:ahLst/>
              <a:cxnLst/>
              <a:rect l="l" t="t" r="r" b="b"/>
              <a:pathLst>
                <a:path w="2597784">
                  <a:moveTo>
                    <a:pt x="0" y="0"/>
                  </a:moveTo>
                  <a:lnTo>
                    <a:pt x="2597220" y="0"/>
                  </a:lnTo>
                </a:path>
              </a:pathLst>
            </a:custGeom>
            <a:ln w="9465">
              <a:solidFill>
                <a:srgbClr val="4E4E4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84330" y="13817701"/>
              <a:ext cx="65405" cy="794385"/>
            </a:xfrm>
            <a:custGeom>
              <a:avLst/>
              <a:gdLst/>
              <a:ahLst/>
              <a:cxnLst/>
              <a:rect l="l" t="t" r="r" b="b"/>
              <a:pathLst>
                <a:path w="65404" h="794384">
                  <a:moveTo>
                    <a:pt x="56603" y="762292"/>
                  </a:moveTo>
                  <a:lnTo>
                    <a:pt x="32054" y="737743"/>
                  </a:lnTo>
                  <a:lnTo>
                    <a:pt x="24549" y="737743"/>
                  </a:lnTo>
                  <a:lnTo>
                    <a:pt x="0" y="762292"/>
                  </a:lnTo>
                  <a:lnTo>
                    <a:pt x="0" y="769797"/>
                  </a:lnTo>
                  <a:lnTo>
                    <a:pt x="24549" y="794346"/>
                  </a:lnTo>
                  <a:lnTo>
                    <a:pt x="32054" y="794346"/>
                  </a:lnTo>
                  <a:lnTo>
                    <a:pt x="56603" y="769797"/>
                  </a:lnTo>
                  <a:lnTo>
                    <a:pt x="56603" y="766038"/>
                  </a:lnTo>
                  <a:lnTo>
                    <a:pt x="56603" y="762292"/>
                  </a:lnTo>
                  <a:close/>
                </a:path>
                <a:path w="65404" h="794384">
                  <a:moveTo>
                    <a:pt x="64973" y="24549"/>
                  </a:moveTo>
                  <a:lnTo>
                    <a:pt x="40424" y="0"/>
                  </a:lnTo>
                  <a:lnTo>
                    <a:pt x="32918" y="0"/>
                  </a:lnTo>
                  <a:lnTo>
                    <a:pt x="8369" y="24549"/>
                  </a:lnTo>
                  <a:lnTo>
                    <a:pt x="8369" y="32054"/>
                  </a:lnTo>
                  <a:lnTo>
                    <a:pt x="32918" y="56603"/>
                  </a:lnTo>
                  <a:lnTo>
                    <a:pt x="40424" y="56603"/>
                  </a:lnTo>
                  <a:lnTo>
                    <a:pt x="64973" y="32054"/>
                  </a:lnTo>
                  <a:lnTo>
                    <a:pt x="64973" y="28308"/>
                  </a:lnTo>
                  <a:lnTo>
                    <a:pt x="64973" y="24549"/>
                  </a:lnTo>
                  <a:close/>
                </a:path>
              </a:pathLst>
            </a:custGeom>
            <a:solidFill>
              <a:srgbClr val="AC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804395" y="13349227"/>
            <a:ext cx="2146125" cy="65723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50" dirty="0">
                <a:solidFill>
                  <a:srgbClr val="AC4949"/>
                </a:solidFill>
                <a:latin typeface="SimSun"/>
                <a:cs typeface="SimSun"/>
              </a:rPr>
              <a:t>張</a:t>
            </a:r>
            <a:r>
              <a:rPr lang="zh-TW" altLang="en-US" sz="1850" spc="200" dirty="0">
                <a:solidFill>
                  <a:srgbClr val="AC4949"/>
                </a:solidFill>
                <a:latin typeface="Arial MT"/>
                <a:cs typeface="SimSun"/>
              </a:rPr>
              <a:t>老</a:t>
            </a: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師</a:t>
            </a: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SimSun"/>
              </a:rPr>
              <a:t>專線</a:t>
            </a:r>
            <a:r>
              <a:rPr sz="1650" b="1" spc="40" dirty="0">
                <a:solidFill>
                  <a:srgbClr val="AC4949"/>
                </a:solidFill>
                <a:latin typeface="Verdana"/>
                <a:cs typeface="Verdana"/>
              </a:rPr>
              <a:t>1980</a:t>
            </a:r>
            <a:endParaRPr sz="1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50" spc="-215" dirty="0">
                <a:solidFill>
                  <a:srgbClr val="AC4949"/>
                </a:solidFill>
                <a:latin typeface="Microsoft JhengHei"/>
                <a:cs typeface="Microsoft JhengHei"/>
              </a:rPr>
              <a:t>⽣</a:t>
            </a:r>
            <a:r>
              <a:rPr sz="1850" spc="-215" dirty="0">
                <a:solidFill>
                  <a:srgbClr val="AC4949"/>
                </a:solidFill>
                <a:latin typeface="SimSun"/>
                <a:cs typeface="SimSun"/>
              </a:rPr>
              <a:t>命線</a:t>
            </a:r>
            <a:r>
              <a:rPr sz="1650" b="1" spc="-20" dirty="0">
                <a:solidFill>
                  <a:srgbClr val="AC4949"/>
                </a:solidFill>
                <a:latin typeface="Verdana"/>
                <a:cs typeface="Verdana"/>
              </a:rPr>
              <a:t>1995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5723" y="17194028"/>
            <a:ext cx="1569605" cy="35330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spc="-285" dirty="0" err="1">
                <a:solidFill>
                  <a:srgbClr val="3F4444"/>
                </a:solidFill>
                <a:latin typeface="SimSun"/>
                <a:cs typeface="SimSun"/>
              </a:rPr>
              <a:t>社會福利</a:t>
            </a:r>
            <a:r>
              <a:rPr lang="zh-TW" altLang="en-US" sz="2200" spc="-285" dirty="0">
                <a:solidFill>
                  <a:srgbClr val="3F4444"/>
                </a:solidFill>
                <a:latin typeface="SimSun"/>
                <a:cs typeface="SimSun"/>
              </a:rPr>
              <a:t>服務</a:t>
            </a:r>
            <a:endParaRPr sz="2200" dirty="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601462" y="16057860"/>
            <a:ext cx="2618740" cy="239232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735"/>
              </a:spcBef>
            </a:pPr>
            <a:r>
              <a:rPr sz="1850" spc="-215" dirty="0" err="1">
                <a:solidFill>
                  <a:srgbClr val="AC4949"/>
                </a:solidFill>
                <a:latin typeface="SimSun"/>
                <a:cs typeface="SimSun"/>
              </a:rPr>
              <a:t>衛</a:t>
            </a:r>
            <a:r>
              <a:rPr sz="1850" spc="-215" dirty="0" err="1">
                <a:solidFill>
                  <a:srgbClr val="AC4949"/>
                </a:solidFill>
                <a:latin typeface="Microsoft JhengHei"/>
                <a:cs typeface="Microsoft JhengHei"/>
              </a:rPr>
              <a:t>⽣</a:t>
            </a:r>
            <a:r>
              <a:rPr sz="1850" spc="-215" dirty="0" err="1">
                <a:solidFill>
                  <a:srgbClr val="AC4949"/>
                </a:solidFill>
                <a:latin typeface="SimSun"/>
                <a:cs typeface="SimSun"/>
              </a:rPr>
              <a:t>福利部</a:t>
            </a:r>
            <a:r>
              <a:rPr sz="1650" b="1" spc="-260" dirty="0" err="1">
                <a:solidFill>
                  <a:srgbClr val="AC4949"/>
                </a:solidFill>
                <a:latin typeface="Verdana"/>
                <a:cs typeface="Verdana"/>
              </a:rPr>
              <a:t>113</a:t>
            </a:r>
            <a:r>
              <a:rPr sz="1850" spc="315" dirty="0">
                <a:solidFill>
                  <a:srgbClr val="AC4949"/>
                </a:solidFill>
                <a:latin typeface="Arial MT"/>
                <a:cs typeface="Arial MT"/>
              </a:rPr>
              <a:t> </a:t>
            </a:r>
            <a:r>
              <a:rPr lang="zh-TW" altLang="en-US" sz="1850" spc="315" dirty="0">
                <a:solidFill>
                  <a:srgbClr val="AC4949"/>
                </a:solidFill>
                <a:latin typeface="Arial MT"/>
                <a:cs typeface="Arial MT"/>
              </a:rPr>
              <a:t>保護</a:t>
            </a:r>
            <a:r>
              <a:rPr sz="1850" spc="-135" dirty="0" err="1">
                <a:solidFill>
                  <a:srgbClr val="AC4949"/>
                </a:solidFill>
                <a:latin typeface="SimSun"/>
                <a:cs typeface="SimSun"/>
              </a:rPr>
              <a:t>專線</a:t>
            </a:r>
            <a:endParaRPr sz="1850" dirty="0">
              <a:latin typeface="SimSun"/>
              <a:cs typeface="SimSun"/>
            </a:endParaRPr>
          </a:p>
          <a:p>
            <a:pPr marL="20955" marR="5080">
              <a:lnSpc>
                <a:spcPts val="1960"/>
              </a:lnSpc>
              <a:spcBef>
                <a:spcPts val="930"/>
              </a:spcBef>
            </a:pPr>
            <a:r>
              <a:rPr sz="1850" spc="-260" dirty="0" err="1">
                <a:solidFill>
                  <a:srgbClr val="AC4949"/>
                </a:solidFill>
                <a:latin typeface="SimSun"/>
                <a:cs typeface="SimSun"/>
              </a:rPr>
              <a:t>衛</a:t>
            </a:r>
            <a:r>
              <a:rPr sz="1850" spc="-260" dirty="0" err="1">
                <a:solidFill>
                  <a:srgbClr val="AC4949"/>
                </a:solidFill>
                <a:latin typeface="Microsoft JhengHei"/>
                <a:cs typeface="Microsoft JhengHei"/>
              </a:rPr>
              <a:t>⽣</a:t>
            </a:r>
            <a:r>
              <a:rPr sz="1850" spc="-260" dirty="0" err="1">
                <a:solidFill>
                  <a:srgbClr val="AC4949"/>
                </a:solidFill>
                <a:latin typeface="SimSun"/>
                <a:cs typeface="SimSun"/>
              </a:rPr>
              <a:t>福利部</a:t>
            </a:r>
            <a:r>
              <a:rPr sz="1650" b="1" spc="-310" dirty="0" err="1">
                <a:solidFill>
                  <a:srgbClr val="AC4949"/>
                </a:solidFill>
                <a:latin typeface="Verdana"/>
                <a:cs typeface="Verdana"/>
              </a:rPr>
              <a:t>113</a:t>
            </a:r>
            <a:r>
              <a:rPr sz="1850" spc="500" dirty="0">
                <a:solidFill>
                  <a:srgbClr val="AC4949"/>
                </a:solidFill>
                <a:latin typeface="Arial MT"/>
                <a:cs typeface="Arial MT"/>
              </a:rPr>
              <a:t> </a:t>
            </a:r>
            <a:r>
              <a:rPr lang="zh-TW" altLang="en-US" sz="1850" spc="500" dirty="0">
                <a:solidFill>
                  <a:srgbClr val="AC4949"/>
                </a:solidFill>
                <a:latin typeface="Arial MT"/>
                <a:cs typeface="Arial MT"/>
              </a:rPr>
              <a:t>保護</a:t>
            </a:r>
            <a:r>
              <a:rPr sz="1850" spc="-210" dirty="0" err="1">
                <a:solidFill>
                  <a:srgbClr val="AC4949"/>
                </a:solidFill>
                <a:latin typeface="SimSun"/>
                <a:cs typeface="SimSun"/>
              </a:rPr>
              <a:t>專線線上</a:t>
            </a:r>
            <a:r>
              <a:rPr sz="1850" spc="-260" dirty="0" err="1">
                <a:solidFill>
                  <a:srgbClr val="AC4949"/>
                </a:solidFill>
                <a:latin typeface="Microsoft JhengHei"/>
                <a:cs typeface="Microsoft JhengHei"/>
              </a:rPr>
              <a:t>求助</a:t>
            </a:r>
            <a:r>
              <a:rPr sz="1650" b="1" spc="-295" dirty="0">
                <a:solidFill>
                  <a:srgbClr val="AC4949"/>
                </a:solidFill>
                <a:latin typeface="Verdana"/>
                <a:cs typeface="Verdana"/>
              </a:rPr>
              <a:t>/</a:t>
            </a:r>
            <a:r>
              <a:rPr sz="1850" spc="280" dirty="0">
                <a:solidFill>
                  <a:srgbClr val="AC4949"/>
                </a:solidFill>
                <a:latin typeface="Arial MT"/>
                <a:cs typeface="Arial MT"/>
              </a:rPr>
              <a:t> </a:t>
            </a:r>
            <a:r>
              <a:rPr lang="zh-TW" altLang="en-US" sz="1850" spc="280" dirty="0">
                <a:solidFill>
                  <a:srgbClr val="AC4949"/>
                </a:solidFill>
                <a:latin typeface="Arial MT"/>
                <a:cs typeface="Arial MT"/>
              </a:rPr>
              <a:t>通</a:t>
            </a:r>
            <a:r>
              <a:rPr sz="1850" spc="-50" dirty="0">
                <a:solidFill>
                  <a:srgbClr val="AC4949"/>
                </a:solidFill>
                <a:latin typeface="SimSun"/>
                <a:cs typeface="SimSun"/>
              </a:rPr>
              <a:t>報</a:t>
            </a:r>
            <a:endParaRPr sz="1850" dirty="0">
              <a:latin typeface="SimSun"/>
              <a:cs typeface="SimSun"/>
            </a:endParaRPr>
          </a:p>
          <a:p>
            <a:pPr marL="12700">
              <a:lnSpc>
                <a:spcPts val="1385"/>
              </a:lnSpc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5"/>
              </a:rPr>
              <a:t>https://ecare.mohw.gov.tw/</a:t>
            </a:r>
            <a:endParaRPr sz="1300" dirty="0">
              <a:latin typeface="Arial MT"/>
              <a:cs typeface="Arial MT"/>
            </a:endParaRPr>
          </a:p>
          <a:p>
            <a:pPr marL="20955">
              <a:lnSpc>
                <a:spcPts val="2090"/>
              </a:lnSpc>
              <a:spcBef>
                <a:spcPts val="740"/>
              </a:spcBef>
            </a:pPr>
            <a:r>
              <a:rPr sz="1850" spc="-260" dirty="0" err="1">
                <a:solidFill>
                  <a:srgbClr val="AC4949"/>
                </a:solidFill>
                <a:latin typeface="SimSun"/>
                <a:cs typeface="SimSun"/>
              </a:rPr>
              <a:t>衛</a:t>
            </a:r>
            <a:r>
              <a:rPr sz="1850" spc="-260" dirty="0" err="1">
                <a:solidFill>
                  <a:srgbClr val="AC4949"/>
                </a:solidFill>
                <a:latin typeface="Microsoft JhengHei"/>
                <a:cs typeface="Microsoft JhengHei"/>
              </a:rPr>
              <a:t>⽣</a:t>
            </a:r>
            <a:r>
              <a:rPr sz="1850" spc="-260" dirty="0" err="1">
                <a:solidFill>
                  <a:srgbClr val="AC4949"/>
                </a:solidFill>
                <a:latin typeface="SimSun"/>
                <a:cs typeface="SimSun"/>
              </a:rPr>
              <a:t>福利部</a:t>
            </a:r>
            <a:r>
              <a:rPr sz="1650" b="1" spc="-310" dirty="0" err="1">
                <a:solidFill>
                  <a:srgbClr val="AC4949"/>
                </a:solidFill>
                <a:latin typeface="Verdana"/>
                <a:cs typeface="Verdana"/>
              </a:rPr>
              <a:t>113</a:t>
            </a:r>
            <a:r>
              <a:rPr sz="1850" spc="280" dirty="0">
                <a:solidFill>
                  <a:srgbClr val="AC4949"/>
                </a:solidFill>
                <a:latin typeface="Arial MT"/>
                <a:cs typeface="Arial MT"/>
              </a:rPr>
              <a:t> </a:t>
            </a:r>
            <a:r>
              <a:rPr lang="zh-TW" altLang="en-US" sz="1850" spc="280" dirty="0">
                <a:solidFill>
                  <a:srgbClr val="AC4949"/>
                </a:solidFill>
                <a:latin typeface="Arial MT"/>
                <a:cs typeface="Arial MT"/>
              </a:rPr>
              <a:t>保護</a:t>
            </a:r>
            <a:r>
              <a:rPr sz="1850" spc="-210" dirty="0" err="1">
                <a:solidFill>
                  <a:srgbClr val="AC4949"/>
                </a:solidFill>
                <a:latin typeface="SimSun"/>
                <a:cs typeface="SimSun"/>
              </a:rPr>
              <a:t>專線線上</a:t>
            </a:r>
            <a:r>
              <a:rPr lang="zh-TW" altLang="en-US" sz="1850" spc="-210" dirty="0">
                <a:solidFill>
                  <a:srgbClr val="AC4949"/>
                </a:solidFill>
                <a:latin typeface="SimSun"/>
                <a:cs typeface="SimSun"/>
              </a:rPr>
              <a:t>諮</a:t>
            </a:r>
            <a:r>
              <a:rPr sz="1850" spc="-50" dirty="0">
                <a:solidFill>
                  <a:srgbClr val="AC4949"/>
                </a:solidFill>
                <a:latin typeface="SimSun"/>
                <a:cs typeface="SimSun"/>
              </a:rPr>
              <a:t>詢</a:t>
            </a:r>
            <a:endParaRPr sz="1850" dirty="0">
              <a:latin typeface="SimSun"/>
              <a:cs typeface="SimSun"/>
            </a:endParaRPr>
          </a:p>
          <a:p>
            <a:pPr marL="12700" marR="71120">
              <a:lnSpc>
                <a:spcPts val="1520"/>
              </a:lnSpc>
              <a:spcBef>
                <a:spcPts val="1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6"/>
              </a:rPr>
              <a:t>https://ecare.mohw.gov.tw/WebCh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6"/>
              </a:rPr>
              <a:t>attingCtrl?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6"/>
              </a:rPr>
              <a:t>func=getChattingBoardByClient</a:t>
            </a:r>
            <a:endParaRPr sz="1300" dirty="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97459" y="16630499"/>
            <a:ext cx="2724150" cy="13647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25"/>
              </a:spcBef>
            </a:pPr>
            <a:r>
              <a:rPr lang="zh-TW" altLang="en-US" sz="1850" spc="-95" dirty="0">
                <a:solidFill>
                  <a:srgbClr val="AC4949"/>
                </a:solidFill>
                <a:latin typeface="Microsoft JhengHei"/>
                <a:cs typeface="Microsoft JhengHei"/>
              </a:rPr>
              <a:t>花蓮縣政府社會處</a:t>
            </a:r>
            <a:endParaRPr lang="en-US" altLang="zh-TW" sz="1850" spc="-95" dirty="0">
              <a:solidFill>
                <a:srgbClr val="AC4949"/>
              </a:solidFill>
              <a:latin typeface="Microsoft JhengHei"/>
              <a:cs typeface="Microsoft JhengHei"/>
            </a:endParaRPr>
          </a:p>
          <a:p>
            <a:pPr marL="12700">
              <a:lnSpc>
                <a:spcPts val="2090"/>
              </a:lnSpc>
              <a:spcBef>
                <a:spcPts val="125"/>
              </a:spcBef>
            </a:pPr>
            <a:r>
              <a:rPr lang="en-US" sz="1650" dirty="0">
                <a:latin typeface="Verdana"/>
                <a:cs typeface="Verdana"/>
                <a:hlinkClick r:id="rId17"/>
              </a:rPr>
              <a:t>https://</a:t>
            </a:r>
            <a:r>
              <a:rPr lang="en-US" sz="1650" dirty="0" err="1">
                <a:latin typeface="Verdana"/>
                <a:cs typeface="Verdana"/>
                <a:hlinkClick r:id="rId17"/>
              </a:rPr>
              <a:t>sa.hl.gov.tw</a:t>
            </a:r>
            <a:r>
              <a:rPr lang="en-US" sz="1650" dirty="0">
                <a:latin typeface="Verdana"/>
                <a:cs typeface="Verdana"/>
                <a:hlinkClick r:id="rId17"/>
              </a:rPr>
              <a:t>/</a:t>
            </a:r>
            <a:r>
              <a:rPr lang="en-US" sz="1650" dirty="0" err="1">
                <a:latin typeface="Verdana"/>
                <a:cs typeface="Verdana"/>
                <a:hlinkClick r:id="rId17"/>
              </a:rPr>
              <a:t>List_sp</a:t>
            </a:r>
            <a:r>
              <a:rPr lang="en-US" sz="1650" dirty="0">
                <a:latin typeface="Verdana"/>
                <a:cs typeface="Verdana"/>
                <a:hlinkClick r:id="rId17"/>
              </a:rPr>
              <a:t>/</a:t>
            </a:r>
            <a:r>
              <a:rPr lang="en-US" sz="1650" dirty="0" err="1">
                <a:latin typeface="Verdana"/>
                <a:cs typeface="Verdana"/>
                <a:hlinkClick r:id="rId17"/>
              </a:rPr>
              <a:t>07af0db0d8b149ccb7f2f3f09b56f978</a:t>
            </a:r>
            <a:endParaRPr lang="en-US" sz="1650" dirty="0">
              <a:latin typeface="Verdana"/>
              <a:cs typeface="Verdana"/>
            </a:endParaRPr>
          </a:p>
          <a:p>
            <a:pPr marL="12700">
              <a:lnSpc>
                <a:spcPts val="2090"/>
              </a:lnSpc>
              <a:spcBef>
                <a:spcPts val="125"/>
              </a:spcBef>
            </a:pPr>
            <a:endParaRPr sz="1650" dirty="0">
              <a:latin typeface="Verdana"/>
              <a:cs typeface="Verdana"/>
            </a:endParaRPr>
          </a:p>
        </p:txBody>
      </p:sp>
      <p:sp>
        <p:nvSpPr>
          <p:cNvPr id="78" name="object 49">
            <a:extLst>
              <a:ext uri="{FF2B5EF4-FFF2-40B4-BE49-F238E27FC236}">
                <a16:creationId xmlns:a16="http://schemas.microsoft.com/office/drawing/2014/main" id="{32481D82-E5AD-70C5-AF13-C4CA9711581F}"/>
              </a:ext>
            </a:extLst>
          </p:cNvPr>
          <p:cNvSpPr txBox="1"/>
          <p:nvPr/>
        </p:nvSpPr>
        <p:spPr>
          <a:xfrm>
            <a:off x="2462517" y="3444682"/>
            <a:ext cx="2671445" cy="5982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altLang="zh-TW" sz="1850" spc="-215" dirty="0">
                <a:solidFill>
                  <a:srgbClr val="AC4949"/>
                </a:solidFill>
                <a:latin typeface="SimSun"/>
                <a:cs typeface="Arial MT"/>
              </a:rPr>
              <a:t>113</a:t>
            </a:r>
            <a:r>
              <a:rPr lang="zh-TW" altLang="en-US" sz="1850" spc="-215" dirty="0">
                <a:solidFill>
                  <a:srgbClr val="AC4949"/>
                </a:solidFill>
                <a:latin typeface="SimSun"/>
                <a:cs typeface="Arial MT"/>
              </a:rPr>
              <a:t>保護專線</a:t>
            </a:r>
            <a:endParaRPr lang="en-US" altLang="zh-TW" sz="1850" spc="-215" dirty="0">
              <a:solidFill>
                <a:srgbClr val="AC4949"/>
              </a:solidFill>
              <a:latin typeface="SimSun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8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564</Words>
  <Application>Microsoft Office PowerPoint</Application>
  <PresentationFormat>自訂</PresentationFormat>
  <Paragraphs>66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MT</vt:lpstr>
      <vt:lpstr>SimSun</vt:lpstr>
      <vt:lpstr>Microsoft JhengHei</vt:lpstr>
      <vt:lpstr>新細明體</vt:lpstr>
      <vt:lpstr>Calibri</vt:lpstr>
      <vt:lpstr>Verdana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性騷擾防治資源一覽表</dc:title>
  <dc:creator>wei111440</dc:creator>
  <cp:keywords>DAF-P-pYVHU,BADA3z7X5qI</cp:keywords>
  <cp:lastModifiedBy> </cp:lastModifiedBy>
  <cp:revision>10</cp:revision>
  <dcterms:created xsi:type="dcterms:W3CDTF">2024-08-20T11:38:35Z</dcterms:created>
  <dcterms:modified xsi:type="dcterms:W3CDTF">2024-08-27T03:52:22Z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2024-08-20T00:00:00Z</vt:filetime>
  </property>
  <property fmtid="{D5CDD505-2E9C-101B-9397-08002B2CF9AE}" pid="5" name="Producer">
    <vt:lpwstr>Canva</vt:lpwstr>
  </property>
</Properties>
</file>