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72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00CC"/>
    <a:srgbClr val="FFFF66"/>
    <a:srgbClr val="F8F8F8"/>
    <a:srgbClr val="000000"/>
    <a:srgbClr val="009900"/>
    <a:srgbClr val="FF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1404-D3C5-4109-80FA-CFD6AC9812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996B-DAAE-4464-83AF-C6340B4587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32B0-A4AA-402C-AFA4-E58A2D4848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C8F3-5D29-41A4-A620-1FB318C4ED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130B-5E81-4620-996D-86A9A548C1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8DE5-DDA8-4079-A055-D3C915586C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EF6A-E645-41E9-9597-D2997C353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4E1A2-CB14-4471-8E8A-7AE72AAD1D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A091-0B39-4B44-A6BC-A0FF15CD1F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CE15-1D8C-48A9-8F86-2C210E5445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8924-B9AB-4405-B098-62E8B37C9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0A6F6693-3EDE-4994-9036-F9069B8A4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141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z="4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  <a:cs typeface="+mn-cs"/>
              </a:rPr>
              <a:t>第三、四單元 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演技大考驗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4724400"/>
            <a:ext cx="7859713" cy="18732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此單元資料及圖片來源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100</a:t>
            </a:r>
            <a:r>
              <a:rPr lang="zh-TW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年健康促進學校行動研究方案示範學校資源光碟</a:t>
            </a:r>
            <a:endParaRPr lang="en-US" altLang="zh-TW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 計畫主持人</a:t>
            </a:r>
            <a:r>
              <a:rPr lang="en-US" altLang="zh-TW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輔仁大學公共衛生學系</a:t>
            </a:r>
            <a:endParaRPr lang="en-US" altLang="zh-TW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                          陳富莉  副教授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zh-TW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演技大考驗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拒菸小勇士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內容版面配置區 2"/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43830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老師先講述各組角色的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飾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演內容。</a:t>
            </a: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將同學分成五組，每組安排一個情境演練，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並給予指導。</a:t>
            </a:r>
          </a:p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拒二手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菸</a:t>
            </a:r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情境：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9" name="文字方塊 5"/>
          <p:cNvSpPr txBox="1">
            <a:spLocks noChangeArrowheads="1"/>
          </p:cNvSpPr>
          <p:nvPr/>
        </p:nvSpPr>
        <p:spPr bwMode="auto">
          <a:xfrm>
            <a:off x="1042988" y="3970338"/>
            <a:ext cx="6913562" cy="25542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情境一、自己家中拒吸二手菸</a:t>
            </a:r>
          </a:p>
          <a:p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情境二、他人家中拒吸二手菸及拒菸</a:t>
            </a:r>
          </a:p>
          <a:p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情境三、學校警衛室拒吸二手菸</a:t>
            </a:r>
          </a:p>
          <a:p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情境四、公車站拒吸二手菸</a:t>
            </a:r>
          </a:p>
          <a:p>
            <a:r>
              <a:rPr lang="zh-TW" altLang="zh-TW" sz="3200">
                <a:latin typeface="標楷體" pitchFamily="65" charset="-120"/>
                <a:ea typeface="標楷體" pitchFamily="65" charset="-120"/>
              </a:rPr>
              <a:t>情境五、電梯裡拒吸二手菸</a:t>
            </a:r>
            <a:endParaRPr lang="zh-TW" altLang="en-US" sz="3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 eaLnBrk="1" hangingPunct="1">
              <a:defRPr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各組輪流上台表演，老師同時在黑板上紀錄同學演練所用到的拒絕技巧。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老師針對各組角色扮演的內容，進行拒吸二手菸技巧之綜合討論。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-714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832475" cy="6119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示範招式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孩子：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爸，吸菸對身體不好，你可不可以不要在吸了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 b="1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老爸：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孩子不要管那麼多，叫你去買就去買，囉唆什麼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600" b="1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小孩：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可是你忘記囉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上次我幫你去商店買菸，老闆說不賣菸給十八歲以下的小朋友哩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【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老爸聽完後自己去買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449388"/>
            <a:ext cx="31686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611188" y="115888"/>
            <a:ext cx="7993062" cy="107791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6600CC"/>
                </a:solidFill>
                <a:latin typeface="Arial" pitchFamily="34" charset="0"/>
                <a:ea typeface="標楷體" pitchFamily="65" charset="-120"/>
              </a:rPr>
              <a:t>影片一</a:t>
            </a:r>
            <a:r>
              <a:rPr lang="zh-TW" altLang="en-US" sz="32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：</a:t>
            </a:r>
            <a:r>
              <a:rPr lang="zh-TW" altLang="en-US" sz="3200" dirty="0">
                <a:latin typeface="Arial" pitchFamily="34" charset="0"/>
                <a:ea typeface="標楷體" pitchFamily="65" charset="-120"/>
              </a:rPr>
              <a:t>吸菸的老爸要我去買菸。這時我該怎麼辦？</a:t>
            </a:r>
            <a:r>
              <a:rPr lang="zh-TW" altLang="en-US" sz="3200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668463"/>
            <a:ext cx="5797550" cy="5792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示範招式</a:t>
            </a:r>
          </a:p>
          <a:p>
            <a:pPr eaLnBrk="1" hangingPunct="1">
              <a:buFontTx/>
              <a:buNone/>
            </a:pPr>
            <a:endParaRPr kumimoji="0" lang="en-US" altLang="zh-TW" b="1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孩</a:t>
            </a:r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子：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叔叔，我們家是禁菸的喔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你可以去陽台吸菸，這樣我們才不會吸到二手菸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buFontTx/>
              <a:buNone/>
            </a:pPr>
            <a:endParaRPr lang="en-US" altLang="zh-TW" sz="1600" b="1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叔叔：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不好意思，忘了你們家是不吸菸的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buFontTx/>
              <a:buNone/>
            </a:pP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【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走向陽台</a:t>
            </a:r>
            <a:r>
              <a:rPr lang="en-US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1341438"/>
            <a:ext cx="3419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323850" y="274638"/>
            <a:ext cx="7777163" cy="107791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6600CC"/>
                </a:solidFill>
                <a:latin typeface="Arial" pitchFamily="34" charset="0"/>
                <a:ea typeface="標楷體" pitchFamily="65" charset="-120"/>
              </a:rPr>
              <a:t>影片二</a:t>
            </a:r>
            <a:r>
              <a:rPr lang="zh-TW" altLang="en-US" sz="3200" dirty="0">
                <a:latin typeface="Arial" pitchFamily="34" charset="0"/>
                <a:ea typeface="標楷體" pitchFamily="65" charset="-120"/>
              </a:rPr>
              <a:t>：叔叔來家裡玩，我真開心，但是叔叔卻吸起菸來了。這時我該怎麼辦？</a:t>
            </a:r>
            <a:endParaRPr lang="zh-TW" altLang="en-US" sz="32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5900" y="2060575"/>
            <a:ext cx="5868988" cy="4608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示範招式</a:t>
            </a:r>
          </a:p>
          <a:p>
            <a:pPr eaLnBrk="1" hangingPunct="1">
              <a:buFontTx/>
              <a:buNone/>
            </a:pP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孩子</a:t>
            </a:r>
            <a:r>
              <a:rPr kumimoji="0" lang="en-US" altLang="zh-TW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很委婉的說</a:t>
            </a:r>
            <a:r>
              <a:rPr kumimoji="0" lang="en-US" altLang="zh-TW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帥叔叔，請你不要在公共場所吸菸好嗎</a:t>
            </a:r>
            <a:r>
              <a:rPr kumimoji="0" lang="en-US" altLang="zh-TW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我們都覺得很不舒服。</a:t>
            </a:r>
          </a:p>
          <a:p>
            <a:pPr eaLnBrk="1" hangingPunct="1">
              <a:buFontTx/>
              <a:buNone/>
            </a:pPr>
            <a:endParaRPr kumimoji="0"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kumimoji="0" lang="zh-TW" altLang="en-US" b="1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陌生人：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哦</a:t>
            </a:r>
            <a:r>
              <a:rPr kumimoji="0"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不好意思，我立刻將菸熄掉</a:t>
            </a:r>
            <a:r>
              <a:rPr kumimoji="0"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844675"/>
            <a:ext cx="30241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395288" y="188913"/>
            <a:ext cx="8280400" cy="157003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6600CC"/>
                </a:solidFill>
                <a:latin typeface="Arial" pitchFamily="34" charset="0"/>
                <a:ea typeface="標楷體" pitchFamily="65" charset="-120"/>
              </a:rPr>
              <a:t>影片三：</a:t>
            </a:r>
            <a:r>
              <a:rPr lang="zh-TW" altLang="en-US" sz="3200" dirty="0">
                <a:latin typeface="Arial" pitchFamily="34" charset="0"/>
                <a:ea typeface="標楷體" pitchFamily="65" charset="-120"/>
              </a:rPr>
              <a:t>在公共場所中，我發現一個不認識的大人正在吸菸。所有的人都覺得菸味很臭。這時我該怎麼辦？</a:t>
            </a:r>
            <a:endParaRPr lang="zh-TW" altLang="en-US" sz="32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20938"/>
            <a:ext cx="5688013" cy="1152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請問：如果這種情況發生在你的生活中，該怎麼做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39750" y="115888"/>
            <a:ext cx="8353425" cy="20621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情境一  自己家中拒吸二手菸</a:t>
            </a:r>
            <a:r>
              <a:rPr lang="zh-TW" altLang="en-US" sz="3200" dirty="0">
                <a:solidFill>
                  <a:srgbClr val="6600CC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放學後我邀同學一起做功課，回到家時卻發現哥哥因為心情不好，坐在客廳裡面吸菸，同學一直咳嗽，這讓帶同學回家的我覺得很尷尬。</a:t>
            </a:r>
            <a:endParaRPr lang="zh-TW" altLang="en-US" sz="3200" dirty="0">
              <a:latin typeface="Arial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3861048"/>
            <a:ext cx="5760640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示範例子：</a:t>
            </a:r>
          </a:p>
          <a:p>
            <a:pPr>
              <a:defRPr/>
            </a:pPr>
            <a:r>
              <a: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直接拒絕：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哥哥，不要抽菸，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   你看我同學一直咳嗽。</a:t>
            </a:r>
          </a:p>
          <a:p>
            <a:pPr>
              <a:defRPr/>
            </a:pPr>
            <a:r>
              <a: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離開現場：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吼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好臭的菸味，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   到我房間去寫功課吧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200" dirty="0">
              <a:latin typeface="Arial" pitchFamily="34" charset="0"/>
            </a:endParaRP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2506663"/>
            <a:ext cx="3019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749800"/>
            <a:ext cx="3998913" cy="4249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示範例子：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閃菸六招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5288" y="404813"/>
            <a:ext cx="8208962" cy="25542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情境二  他人家中拒吸二手菸及拒菸</a:t>
            </a: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隔壁的大哥哥約我與他兩位要好的同學一起到他家打電動。玩到一半時，大哥哥拿出一包菸，他們便開始吸起菸來，於是房間充斥著菸味，還叫我一起吸。</a:t>
            </a:r>
            <a:endParaRPr lang="zh-TW" altLang="en-US" sz="3200" dirty="0">
              <a:latin typeface="Arial" pitchFamily="34" charset="0"/>
            </a:endParaRPr>
          </a:p>
        </p:txBody>
      </p:sp>
      <p:sp>
        <p:nvSpPr>
          <p:cNvPr id="7173" name="文字方塊 5"/>
          <p:cNvSpPr txBox="1">
            <a:spLocks noChangeArrowheads="1"/>
          </p:cNvSpPr>
          <p:nvPr/>
        </p:nvSpPr>
        <p:spPr bwMode="auto">
          <a:xfrm>
            <a:off x="395288" y="3068638"/>
            <a:ext cx="62642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請問：如果這種情況發生在你的生活中，該怎麼拒吸二手菸，並拒絕大哥哥給的菸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3200">
              <a:solidFill>
                <a:srgbClr val="FF00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519363"/>
            <a:ext cx="2441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5399087" cy="3311525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示範例子：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直接拒絕：警衛伯伯這裡是學校，請不要吸菸。</a:t>
            </a:r>
          </a:p>
          <a:p>
            <a:pPr eaLnBrk="1" hangingPunct="1"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找尋藉口：警察伯伯，老師說學校是不可以吸菸的喔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850" y="333375"/>
            <a:ext cx="8820150" cy="156845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9973FF"/>
                </a:solidFill>
                <a:latin typeface="標楷體" pitchFamily="65" charset="-120"/>
                <a:ea typeface="標楷體" pitchFamily="65" charset="-120"/>
              </a:rPr>
              <a:t>情境三  學校警衛室拒吸二手菸</a:t>
            </a: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某天下課跟兩位同學經過警衛室，發現警衛伯伯竟然在裡面吸菸。</a:t>
            </a:r>
            <a:endParaRPr lang="zh-TW" altLang="en-US" sz="3200" dirty="0">
              <a:latin typeface="Arial" pitchFamily="34" charset="0"/>
            </a:endParaRPr>
          </a:p>
        </p:txBody>
      </p:sp>
      <p:sp>
        <p:nvSpPr>
          <p:cNvPr id="8196" name="文字方塊 4"/>
          <p:cNvSpPr txBox="1">
            <a:spLocks noChangeArrowheads="1"/>
          </p:cNvSpPr>
          <p:nvPr/>
        </p:nvSpPr>
        <p:spPr bwMode="auto">
          <a:xfrm>
            <a:off x="179388" y="2133600"/>
            <a:ext cx="8964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請問：如果這種情況發生在你的生活中，該怎麼做</a:t>
            </a:r>
            <a:r>
              <a:rPr lang="en-US" altLang="zh-TW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3200">
              <a:solidFill>
                <a:srgbClr val="FF0000"/>
              </a:solidFill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08275"/>
            <a:ext cx="30257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2903538"/>
            <a:ext cx="5834063" cy="3838575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示範例子：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直接拒絕：叔叔，公共場所不可以吸菸。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找尋藉口、離開現場：弟弟、妹妹，這裡好臭，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都是菸味，我們先去買飲料，等一下再搭車。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863" y="3141663"/>
            <a:ext cx="22733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468313" y="188913"/>
            <a:ext cx="8070850" cy="255428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9973FF"/>
                </a:solidFill>
                <a:latin typeface="標楷體" pitchFamily="65" charset="-120"/>
                <a:ea typeface="標楷體" pitchFamily="65" charset="-120"/>
              </a:rPr>
              <a:t>情境四  公車站拒吸二手菸</a:t>
            </a: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我弟弟、妹妹準備一起搭公車去百貨公司，但公車站牌旁有位叔叔在吸菸，味道聞起來很不舒服，可憐的妹妹一直在咳嗽。請問：如果這種情況發生在你的生活中，該怎麼做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077" descr="F:\向日癸背景.JPG"/>
          <p:cNvPicPr>
            <a:picLocks noChangeAspect="1" noChangeArrowheads="1"/>
          </p:cNvPicPr>
          <p:nvPr/>
        </p:nvPicPr>
        <p:blipFill>
          <a:blip r:embed="rId2" cstate="print"/>
          <a:srcRect r="15443"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4968875" cy="3455987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示範例子：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直接拒絕：叔叔，我們不喜歡菸味，請不要在密閉空間吸菸。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尋找藉口：啊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我忘記拿東西，我搭下一班。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5288" y="188913"/>
            <a:ext cx="8424862" cy="20621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情境五  電梯裡拒吸二手菸</a:t>
            </a:r>
            <a:r>
              <a:rPr lang="zh-TW" altLang="en-US" sz="3200" dirty="0">
                <a:solidFill>
                  <a:srgbClr val="6600CC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進電梯的時候，站在我旁邊的叔叔正在吸菸，電梯裡都是菸味，周圍的人都不舒服。請問：如果這種情況發生在你的生活中，該怎麼做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>
              <a:latin typeface="Arial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565400"/>
            <a:ext cx="26638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897</Words>
  <Application>Microsoft Office PowerPoint</Application>
  <PresentationFormat>如螢幕大小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Arial</vt:lpstr>
      <vt:lpstr>新細明體</vt:lpstr>
      <vt:lpstr>Calibri</vt:lpstr>
      <vt:lpstr>標楷體</vt:lpstr>
      <vt:lpstr>Times New Roman</vt:lpstr>
      <vt:lpstr>預設簡報設計</vt:lpstr>
      <vt:lpstr>第三、四單元 演技大考驗 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演技大考驗-拒菸小勇士</vt:lpstr>
      <vt:lpstr>投影片 11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10</cp:revision>
  <cp:lastPrinted>1601-01-01T00:00:00Z</cp:lastPrinted>
  <dcterms:created xsi:type="dcterms:W3CDTF">2012-05-22T16:30:14Z</dcterms:created>
  <dcterms:modified xsi:type="dcterms:W3CDTF">2016-09-12T01:48:17Z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