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9" r:id="rId4"/>
    <p:sldId id="258" r:id="rId5"/>
    <p:sldId id="264" r:id="rId6"/>
    <p:sldId id="290" r:id="rId7"/>
    <p:sldId id="260" r:id="rId8"/>
    <p:sldId id="289" r:id="rId9"/>
    <p:sldId id="261" r:id="rId10"/>
  </p:sldIdLst>
  <p:sldSz cx="14630400" cy="8229600"/>
  <p:notesSz cx="8229600" cy="14630400"/>
  <p:embeddedFontLst>
    <p:embeddedFont>
      <p:font typeface="Meiryo UI" panose="020B0604030504040204" pitchFamily="34" charset="-128"/>
      <p:regular r:id="rId12"/>
      <p:bold r:id="rId13"/>
      <p:italic r:id="rId14"/>
      <p:bold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icrosoft JhengHei UI" panose="020B0604030504040204" pitchFamily="34" charset="-120"/>
      <p:regular r:id="rId20"/>
      <p:bold r:id="rId21"/>
    </p:embeddedFont>
    <p:embeddedFont>
      <p:font typeface="Open Sans" panose="02020500000000000000" charset="0"/>
      <p:regular r:id="rId22"/>
    </p:embeddedFont>
    <p:embeddedFont>
      <p:font typeface="微軟正黑體" panose="020B0604030504040204" pitchFamily="34" charset="-120"/>
      <p:regular r:id="rId23"/>
      <p:bold r:id="rId24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3" d="100"/>
          <a:sy n="63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769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pPr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84558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pPr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8889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649DAF-093F-4482-AA38-346E9A2DEE94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47808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649DAF-093F-4482-AA38-346E9A2DEE94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12982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手繪多邊形：圖案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2193985" y="-283682"/>
            <a:ext cx="2348512" cy="167977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2160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14" name="手繪多邊形：圖案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11759809" y="237860"/>
            <a:ext cx="897901" cy="936803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2160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6" name="頁尾預留位置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7" name="投影片編號預留位置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24" name="手繪多邊形：圖案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11825032" y="970314"/>
            <a:ext cx="291792" cy="487864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2160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22" name="手繪多邊形：圖案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4103847" y="134429"/>
            <a:ext cx="398749" cy="297458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2160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25" name="手繪多邊形：圖案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2375884" y="1301159"/>
            <a:ext cx="778388" cy="933064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2160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26" name="手繪多邊形：圖案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11813151" y="1238761"/>
            <a:ext cx="831358" cy="61273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2160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30" name="手繪多邊形：圖案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2098158" y="957713"/>
            <a:ext cx="445632" cy="32844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2160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1664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x 影像項目符號右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橢圓​​ 34">
            <a:extLst>
              <a:ext uri="{FF2B5EF4-FFF2-40B4-BE49-F238E27FC236}">
                <a16:creationId xmlns:a16="http://schemas.microsoft.com/office/drawing/2014/main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8479102" y="1639907"/>
            <a:ext cx="1645920" cy="164592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2160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33" name="橢圓​​ 32">
            <a:extLst>
              <a:ext uri="{FF2B5EF4-FFF2-40B4-BE49-F238E27FC236}">
                <a16:creationId xmlns:a16="http://schemas.microsoft.com/office/drawing/2014/main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8479102" y="3517470"/>
            <a:ext cx="1645920" cy="164592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2160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34" name="橢圓​​ 33">
            <a:extLst>
              <a:ext uri="{FF2B5EF4-FFF2-40B4-BE49-F238E27FC236}">
                <a16:creationId xmlns:a16="http://schemas.microsoft.com/office/drawing/2014/main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8479102" y="5395033"/>
            <a:ext cx="1645920" cy="164592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2160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126422" y="104057"/>
            <a:ext cx="7450036" cy="802148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2160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20" name="圖片預留位置 19">
            <a:extLst>
              <a:ext uri="{FF2B5EF4-FFF2-40B4-BE49-F238E27FC236}">
                <a16:creationId xmlns:a16="http://schemas.microsoft.com/office/drawing/2014/main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26421" y="595367"/>
            <a:ext cx="7450037" cy="753017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20" i="1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defRPr>
            </a:lvl1pPr>
          </a:lstStyle>
          <a:p>
            <a:pPr marL="0" marR="0" lvl="0" indent="0" algn="ctr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/>
              <a:t>在這裡插入影像或將影像拖放到這裡</a:t>
            </a:r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2149" y="518400"/>
            <a:ext cx="5644250" cy="5184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7" name="頁尾預留位置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5" name="文字預留位置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21940" y="4299390"/>
            <a:ext cx="3602880" cy="864000"/>
          </a:xfrm>
        </p:spPr>
        <p:txBody>
          <a:bodyPr rtlCol="0"/>
          <a:lstStyle>
            <a:lvl1pPr marL="0" indent="0" algn="l">
              <a:buNone/>
              <a:defRPr sz="192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/>
              <a:t>項目符號描述</a:t>
            </a:r>
            <a:endParaRPr lang="zh-TW" altLang="en-US" dirty="0"/>
          </a:p>
        </p:txBody>
      </p:sp>
      <p:sp>
        <p:nvSpPr>
          <p:cNvPr id="13" name="文字預留位置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21940" y="6176953"/>
            <a:ext cx="3602880" cy="864000"/>
          </a:xfrm>
        </p:spPr>
        <p:txBody>
          <a:bodyPr rtlCol="0"/>
          <a:lstStyle>
            <a:lvl1pPr marL="0" indent="0" algn="l">
              <a:buNone/>
              <a:defRPr sz="192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/>
              <a:t>項目符號描述</a:t>
            </a:r>
            <a:endParaRPr lang="zh-TW" altLang="en-US" dirty="0"/>
          </a:p>
        </p:txBody>
      </p:sp>
      <p:sp>
        <p:nvSpPr>
          <p:cNvPr id="6" name="文字預留位置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21940" y="1642954"/>
            <a:ext cx="3602880" cy="518400"/>
          </a:xfrm>
        </p:spPr>
        <p:txBody>
          <a:bodyPr rtlCol="0"/>
          <a:lstStyle>
            <a:lvl1pPr marL="0" indent="0" algn="l">
              <a:buNone/>
              <a:defRPr b="1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/>
              <a:t>項目符號 </a:t>
            </a:r>
            <a:r>
              <a:rPr lang="en-US" altLang="zh-TW"/>
              <a:t>1</a:t>
            </a:r>
            <a:endParaRPr lang="zh-TW" altLang="en-US" dirty="0"/>
          </a:p>
        </p:txBody>
      </p:sp>
      <p:sp>
        <p:nvSpPr>
          <p:cNvPr id="10" name="文字預留位置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21940" y="3520517"/>
            <a:ext cx="3602880" cy="518400"/>
          </a:xfrm>
        </p:spPr>
        <p:txBody>
          <a:bodyPr rtlCol="0"/>
          <a:lstStyle>
            <a:lvl1pPr marL="0" indent="0" algn="l">
              <a:buNone/>
              <a:defRPr b="1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/>
              <a:t>項目符號 </a:t>
            </a:r>
            <a:r>
              <a:rPr lang="en-US" altLang="zh-TW"/>
              <a:t>2</a:t>
            </a:r>
            <a:endParaRPr lang="zh-TW" altLang="en-US" dirty="0"/>
          </a:p>
        </p:txBody>
      </p:sp>
      <p:sp>
        <p:nvSpPr>
          <p:cNvPr id="12" name="文字預留位置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521940" y="5398080"/>
            <a:ext cx="3602880" cy="518400"/>
          </a:xfrm>
        </p:spPr>
        <p:txBody>
          <a:bodyPr rtlCol="0"/>
          <a:lstStyle>
            <a:lvl1pPr marL="0" indent="0" algn="l">
              <a:buNone/>
              <a:defRPr b="1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/>
              <a:t>項目符號 </a:t>
            </a:r>
            <a:r>
              <a:rPr lang="en-US" altLang="zh-TW"/>
              <a:t>3</a:t>
            </a:r>
            <a:endParaRPr lang="zh-TW" altLang="en-US" dirty="0"/>
          </a:p>
        </p:txBody>
      </p:sp>
      <p:sp>
        <p:nvSpPr>
          <p:cNvPr id="21" name="文字預留位置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521940" y="2370113"/>
            <a:ext cx="3602880" cy="864000"/>
          </a:xfrm>
        </p:spPr>
        <p:txBody>
          <a:bodyPr rtlCol="0"/>
          <a:lstStyle>
            <a:lvl1pPr marL="0" indent="0" algn="l">
              <a:buNone/>
              <a:defRPr sz="192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/>
              <a:t>項目符號描述</a:t>
            </a:r>
            <a:endParaRPr lang="zh-TW" altLang="en-US" dirty="0"/>
          </a:p>
        </p:txBody>
      </p:sp>
      <p:sp>
        <p:nvSpPr>
          <p:cNvPr id="51" name="八邊形 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3673967" y="7264552"/>
            <a:ext cx="761754" cy="761754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2160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52" name="橢圓​​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3840646" y="7423083"/>
            <a:ext cx="88218" cy="8821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2160" dirty="0">
              <a:solidFill>
                <a:schemeClr val="accent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53" name="橢圓​​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4270501" y="7873831"/>
            <a:ext cx="120527" cy="12052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2160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54" name="橢圓​​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3611450" y="7188173"/>
            <a:ext cx="312614" cy="312614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2160" dirty="0">
              <a:solidFill>
                <a:schemeClr val="accent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55" name="投影片編號預留位置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9089FAF0-BF60-4AB9-A62E-595008DC4646}"/>
              </a:ext>
            </a:extLst>
          </p:cNvPr>
          <p:cNvGrpSpPr/>
          <p:nvPr userDrawn="1"/>
        </p:nvGrpSpPr>
        <p:grpSpPr>
          <a:xfrm>
            <a:off x="2270400" y="2723703"/>
            <a:ext cx="3697416" cy="3613748"/>
            <a:chOff x="1892000" y="2269752"/>
            <a:chExt cx="3081180" cy="3011457"/>
          </a:xfrm>
        </p:grpSpPr>
        <p:sp>
          <p:nvSpPr>
            <p:cNvPr id="26" name="手繪多邊形：圖案 13">
              <a:extLst>
                <a:ext uri="{FF2B5EF4-FFF2-40B4-BE49-F238E27FC236}">
                  <a16:creationId xmlns:a16="http://schemas.microsoft.com/office/drawing/2014/main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sz="2160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27" name="手繪多邊形：圖案 26">
              <a:extLst>
                <a:ext uri="{FF2B5EF4-FFF2-40B4-BE49-F238E27FC236}">
                  <a16:creationId xmlns:a16="http://schemas.microsoft.com/office/drawing/2014/main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sz="2160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28" name="手繪多邊形：圖案 17">
              <a:extLst>
                <a:ext uri="{FF2B5EF4-FFF2-40B4-BE49-F238E27FC236}">
                  <a16:creationId xmlns:a16="http://schemas.microsoft.com/office/drawing/2014/main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sz="2160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29" name="手繪多邊形：圖案 19">
              <a:extLst>
                <a:ext uri="{FF2B5EF4-FFF2-40B4-BE49-F238E27FC236}">
                  <a16:creationId xmlns:a16="http://schemas.microsoft.com/office/drawing/2014/main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sz="2160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30" name="手繪多邊形：圖案 23">
              <a:extLst>
                <a:ext uri="{FF2B5EF4-FFF2-40B4-BE49-F238E27FC236}">
                  <a16:creationId xmlns:a16="http://schemas.microsoft.com/office/drawing/2014/main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sz="2160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31" name="手繪多邊形：圖案 30">
              <a:extLst>
                <a:ext uri="{FF2B5EF4-FFF2-40B4-BE49-F238E27FC236}">
                  <a16:creationId xmlns:a16="http://schemas.microsoft.com/office/drawing/2014/main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sz="2160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32" name="手繪多邊形：圖案 28">
              <a:extLst>
                <a:ext uri="{FF2B5EF4-FFF2-40B4-BE49-F238E27FC236}">
                  <a16:creationId xmlns:a16="http://schemas.microsoft.com/office/drawing/2014/main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sz="2160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</p:grpSp>
      <p:sp>
        <p:nvSpPr>
          <p:cNvPr id="38" name="圖片預留位置 3">
            <a:extLst>
              <a:ext uri="{FF2B5EF4-FFF2-40B4-BE49-F238E27FC236}">
                <a16:creationId xmlns:a16="http://schemas.microsoft.com/office/drawing/2014/main" id="{EC82E52C-5E33-5942-8474-7ED4354EC95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887049" y="5802980"/>
            <a:ext cx="830026" cy="830026"/>
          </a:xfrm>
        </p:spPr>
        <p:txBody>
          <a:bodyPr rtlCol="0"/>
          <a:lstStyle>
            <a:lvl1pPr marL="0" indent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39" name="圖片預留位置 3">
            <a:extLst>
              <a:ext uri="{FF2B5EF4-FFF2-40B4-BE49-F238E27FC236}">
                <a16:creationId xmlns:a16="http://schemas.microsoft.com/office/drawing/2014/main" id="{07EC0147-5BE6-9248-BF42-BD99608F459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887049" y="3925417"/>
            <a:ext cx="830026" cy="830026"/>
          </a:xfrm>
        </p:spPr>
        <p:txBody>
          <a:bodyPr rtlCol="0"/>
          <a:lstStyle>
            <a:lvl1pPr marL="0" indent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0" name="圖片預留位置 3">
            <a:extLst>
              <a:ext uri="{FF2B5EF4-FFF2-40B4-BE49-F238E27FC236}">
                <a16:creationId xmlns:a16="http://schemas.microsoft.com/office/drawing/2014/main" id="{2B8E1942-1472-BC49-A624-3A31190A69E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887049" y="2047854"/>
            <a:ext cx="830026" cy="830026"/>
          </a:xfrm>
        </p:spPr>
        <p:txBody>
          <a:bodyPr rtlCol="0"/>
          <a:lstStyle>
            <a:lvl1pPr marL="0" indent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997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影像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橢圓​​ 27">
            <a:extLst>
              <a:ext uri="{FF2B5EF4-FFF2-40B4-BE49-F238E27FC236}">
                <a16:creationId xmlns:a16="http://schemas.microsoft.com/office/drawing/2014/main" id="{2041BFF2-BC3B-3145-940D-004809E5A80A}"/>
              </a:ext>
            </a:extLst>
          </p:cNvPr>
          <p:cNvSpPr>
            <a:spLocks noChangeAspect="1"/>
          </p:cNvSpPr>
          <p:nvPr userDrawn="1"/>
        </p:nvSpPr>
        <p:spPr>
          <a:xfrm>
            <a:off x="3660710" y="2436898"/>
            <a:ext cx="1810512" cy="181051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2160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A9906F5C-A183-DF45-AE48-C1D611CDC98D}"/>
              </a:ext>
            </a:extLst>
          </p:cNvPr>
          <p:cNvSpPr>
            <a:spLocks noChangeAspect="1"/>
          </p:cNvSpPr>
          <p:nvPr userDrawn="1"/>
        </p:nvSpPr>
        <p:spPr>
          <a:xfrm>
            <a:off x="6414072" y="2436898"/>
            <a:ext cx="1810512" cy="181051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2160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C9CFF2EB-CD95-EA4D-810E-C9F8127071FE}"/>
              </a:ext>
            </a:extLst>
          </p:cNvPr>
          <p:cNvSpPr>
            <a:spLocks noChangeAspect="1"/>
          </p:cNvSpPr>
          <p:nvPr userDrawn="1"/>
        </p:nvSpPr>
        <p:spPr>
          <a:xfrm>
            <a:off x="9167435" y="2436898"/>
            <a:ext cx="1810512" cy="181051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2160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31" name="橢圓​​ 30">
            <a:extLst>
              <a:ext uri="{FF2B5EF4-FFF2-40B4-BE49-F238E27FC236}">
                <a16:creationId xmlns:a16="http://schemas.microsoft.com/office/drawing/2014/main" id="{EE120266-68E0-504A-B1C8-F3369F5AF7C0}"/>
              </a:ext>
            </a:extLst>
          </p:cNvPr>
          <p:cNvSpPr>
            <a:spLocks noChangeAspect="1"/>
          </p:cNvSpPr>
          <p:nvPr userDrawn="1"/>
        </p:nvSpPr>
        <p:spPr>
          <a:xfrm>
            <a:off x="11920798" y="2436898"/>
            <a:ext cx="1810512" cy="181051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2160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9" name="橢圓​​ 8">
            <a:extLst>
              <a:ext uri="{FF2B5EF4-FFF2-40B4-BE49-F238E27FC236}">
                <a16:creationId xmlns:a16="http://schemas.microsoft.com/office/drawing/2014/main" id="{4FB4A810-8614-AD44-B362-CE45C8C679CE}"/>
              </a:ext>
            </a:extLst>
          </p:cNvPr>
          <p:cNvSpPr>
            <a:spLocks noChangeAspect="1"/>
          </p:cNvSpPr>
          <p:nvPr userDrawn="1"/>
        </p:nvSpPr>
        <p:spPr>
          <a:xfrm>
            <a:off x="910933" y="2436898"/>
            <a:ext cx="1810512" cy="181051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2160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00" y="518400"/>
            <a:ext cx="13608000" cy="5184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7" name="頁尾預留位置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8" name="投影片編號預留位置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5" name="文字預留位置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1290" y="5625734"/>
            <a:ext cx="2592706" cy="1080000"/>
          </a:xfrm>
        </p:spPr>
        <p:txBody>
          <a:bodyPr rtlCol="0"/>
          <a:lstStyle>
            <a:lvl1pPr marL="0" indent="0" algn="ctr">
              <a:buNone/>
              <a:defRPr sz="192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/>
              <a:t>項目符號描述</a:t>
            </a:r>
            <a:endParaRPr lang="zh-TW" altLang="en-US" dirty="0"/>
          </a:p>
        </p:txBody>
      </p:sp>
      <p:sp>
        <p:nvSpPr>
          <p:cNvPr id="13" name="文字預留位置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24651" y="5625734"/>
            <a:ext cx="2592706" cy="1080000"/>
          </a:xfrm>
        </p:spPr>
        <p:txBody>
          <a:bodyPr rtlCol="0"/>
          <a:lstStyle>
            <a:lvl1pPr marL="0" indent="0" algn="ctr">
              <a:buNone/>
              <a:defRPr sz="192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/>
              <a:t>項目符號描述</a:t>
            </a:r>
            <a:endParaRPr lang="zh-TW" altLang="en-US" dirty="0"/>
          </a:p>
        </p:txBody>
      </p:sp>
      <p:sp>
        <p:nvSpPr>
          <p:cNvPr id="15" name="文字預留位置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8014" y="5620376"/>
            <a:ext cx="2592706" cy="1080000"/>
          </a:xfrm>
        </p:spPr>
        <p:txBody>
          <a:bodyPr rtlCol="0"/>
          <a:lstStyle>
            <a:lvl1pPr marL="0" indent="0" algn="ctr">
              <a:buNone/>
              <a:defRPr sz="192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/>
              <a:t>項目符號描述</a:t>
            </a:r>
            <a:endParaRPr lang="zh-TW" altLang="en-US" dirty="0"/>
          </a:p>
        </p:txBody>
      </p:sp>
      <p:sp>
        <p:nvSpPr>
          <p:cNvPr id="17" name="文字預留位置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31377" y="5625734"/>
            <a:ext cx="2592706" cy="1080000"/>
          </a:xfrm>
        </p:spPr>
        <p:txBody>
          <a:bodyPr rtlCol="0"/>
          <a:lstStyle>
            <a:lvl1pPr marL="0" indent="0" algn="ctr">
              <a:buNone/>
              <a:defRPr sz="192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/>
              <a:t>項目符號描述</a:t>
            </a:r>
            <a:endParaRPr lang="zh-TW" altLang="en-US" dirty="0"/>
          </a:p>
        </p:txBody>
      </p:sp>
      <p:sp>
        <p:nvSpPr>
          <p:cNvPr id="6" name="文字預留位置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160" y="4711601"/>
            <a:ext cx="2592000" cy="604800"/>
          </a:xfrm>
        </p:spPr>
        <p:txBody>
          <a:bodyPr rtlCol="0"/>
          <a:lstStyle>
            <a:lvl1pPr marL="0" indent="0" algn="ctr">
              <a:buNone/>
              <a:defRPr b="1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/>
              <a:t>項目符號 </a:t>
            </a:r>
            <a:r>
              <a:rPr lang="en-US" altLang="zh-TW"/>
              <a:t>1</a:t>
            </a:r>
            <a:endParaRPr lang="zh-TW" altLang="en-US" dirty="0"/>
          </a:p>
        </p:txBody>
      </p:sp>
      <p:sp>
        <p:nvSpPr>
          <p:cNvPr id="10" name="文字預留位置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71292" y="4711602"/>
            <a:ext cx="2592704" cy="604800"/>
          </a:xfrm>
        </p:spPr>
        <p:txBody>
          <a:bodyPr rtlCol="0"/>
          <a:lstStyle>
            <a:lvl1pPr marL="0" indent="0" algn="ctr">
              <a:buNone/>
              <a:defRPr b="1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/>
              <a:t>項目符號 </a:t>
            </a:r>
            <a:r>
              <a:rPr lang="en-US" altLang="zh-TW"/>
              <a:t>2</a:t>
            </a:r>
            <a:endParaRPr lang="zh-TW" altLang="en-US" dirty="0"/>
          </a:p>
        </p:txBody>
      </p:sp>
      <p:sp>
        <p:nvSpPr>
          <p:cNvPr id="12" name="文字預留位置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24651" y="4711602"/>
            <a:ext cx="2592706" cy="604800"/>
          </a:xfrm>
        </p:spPr>
        <p:txBody>
          <a:bodyPr rtlCol="0"/>
          <a:lstStyle>
            <a:lvl1pPr marL="0" indent="0" algn="ctr">
              <a:buNone/>
              <a:defRPr b="1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/>
              <a:t>項目符號 </a:t>
            </a:r>
            <a:r>
              <a:rPr lang="en-US" altLang="zh-TW"/>
              <a:t>3</a:t>
            </a:r>
            <a:endParaRPr lang="zh-TW" altLang="en-US" dirty="0"/>
          </a:p>
        </p:txBody>
      </p:sp>
      <p:sp>
        <p:nvSpPr>
          <p:cNvPr id="16" name="文字預留位置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78016" y="4711602"/>
            <a:ext cx="2592704" cy="604800"/>
          </a:xfrm>
        </p:spPr>
        <p:txBody>
          <a:bodyPr rtlCol="0"/>
          <a:lstStyle>
            <a:lvl1pPr marL="0" indent="0" algn="ctr">
              <a:buNone/>
              <a:defRPr b="1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/>
              <a:t>項目符號 </a:t>
            </a:r>
            <a:r>
              <a:rPr lang="en-US" altLang="zh-TW"/>
              <a:t>4</a:t>
            </a:r>
            <a:endParaRPr lang="zh-TW" altLang="en-US" dirty="0"/>
          </a:p>
        </p:txBody>
      </p:sp>
      <p:sp>
        <p:nvSpPr>
          <p:cNvPr id="19" name="文字預留位置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531377" y="4711602"/>
            <a:ext cx="2592706" cy="604800"/>
          </a:xfrm>
        </p:spPr>
        <p:txBody>
          <a:bodyPr rtlCol="0"/>
          <a:lstStyle>
            <a:lvl1pPr marL="0" indent="0" algn="ctr">
              <a:buNone/>
              <a:defRPr b="1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/>
              <a:t>項目符號 </a:t>
            </a:r>
            <a:r>
              <a:rPr lang="en-US" altLang="zh-TW"/>
              <a:t>5</a:t>
            </a:r>
            <a:endParaRPr lang="zh-TW" altLang="en-US" dirty="0"/>
          </a:p>
        </p:txBody>
      </p:sp>
      <p:sp>
        <p:nvSpPr>
          <p:cNvPr id="21" name="文字預留位置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8513" y="5620020"/>
            <a:ext cx="2592000" cy="1080000"/>
          </a:xfrm>
        </p:spPr>
        <p:txBody>
          <a:bodyPr rtlCol="0"/>
          <a:lstStyle>
            <a:lvl1pPr marL="0" indent="0" algn="ctr">
              <a:buNone/>
              <a:defRPr sz="192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/>
              <a:t>項目符號描述</a:t>
            </a:r>
            <a:endParaRPr lang="zh-TW" altLang="en-US" dirty="0"/>
          </a:p>
        </p:txBody>
      </p:sp>
      <p:sp>
        <p:nvSpPr>
          <p:cNvPr id="4" name="圖片預留位置 3">
            <a:extLst>
              <a:ext uri="{FF2B5EF4-FFF2-40B4-BE49-F238E27FC236}">
                <a16:creationId xmlns:a16="http://schemas.microsoft.com/office/drawing/2014/main" id="{B0B1F8F6-73A5-F142-8A28-094DA998B5F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303745" y="2829710"/>
            <a:ext cx="1024890" cy="1024890"/>
          </a:xfrm>
        </p:spPr>
        <p:txBody>
          <a:bodyPr rtlCol="0"/>
          <a:lstStyle>
            <a:lvl1pPr marL="0" indent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32" name="圖片預留位置 3">
            <a:extLst>
              <a:ext uri="{FF2B5EF4-FFF2-40B4-BE49-F238E27FC236}">
                <a16:creationId xmlns:a16="http://schemas.microsoft.com/office/drawing/2014/main" id="{F78A887E-89A6-244C-8AA4-484FE535876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056212" y="2829710"/>
            <a:ext cx="1024890" cy="1024890"/>
          </a:xfrm>
        </p:spPr>
        <p:txBody>
          <a:bodyPr rtlCol="0"/>
          <a:lstStyle>
            <a:lvl1pPr marL="0" indent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33" name="圖片預留位置 3">
            <a:extLst>
              <a:ext uri="{FF2B5EF4-FFF2-40B4-BE49-F238E27FC236}">
                <a16:creationId xmlns:a16="http://schemas.microsoft.com/office/drawing/2014/main" id="{52B18661-99A8-214A-A089-09F11F1EB5C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808678" y="2829710"/>
            <a:ext cx="1024890" cy="1024890"/>
          </a:xfrm>
        </p:spPr>
        <p:txBody>
          <a:bodyPr rtlCol="0"/>
          <a:lstStyle>
            <a:lvl1pPr marL="0" indent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34" name="圖片預留位置 3">
            <a:extLst>
              <a:ext uri="{FF2B5EF4-FFF2-40B4-BE49-F238E27FC236}">
                <a16:creationId xmlns:a16="http://schemas.microsoft.com/office/drawing/2014/main" id="{69D5F0B5-DE10-D646-9244-6B4289E7793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561145" y="2829710"/>
            <a:ext cx="1024890" cy="1024890"/>
          </a:xfrm>
        </p:spPr>
        <p:txBody>
          <a:bodyPr rtlCol="0"/>
          <a:lstStyle>
            <a:lvl1pPr marL="0" indent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35" name="圖片預留位置 3">
            <a:extLst>
              <a:ext uri="{FF2B5EF4-FFF2-40B4-BE49-F238E27FC236}">
                <a16:creationId xmlns:a16="http://schemas.microsoft.com/office/drawing/2014/main" id="{72B87CCD-6D17-844B-87EF-F8BC69D79B0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2313610" y="2829710"/>
            <a:ext cx="1024890" cy="1024890"/>
          </a:xfrm>
        </p:spPr>
        <p:txBody>
          <a:bodyPr rtlCol="0"/>
          <a:lstStyle>
            <a:lvl1pPr marL="0" indent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9244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728436"/>
            <a:ext cx="7771090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員工協助方案（EAP）懶人包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8615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提供支持與關懷，打造健康職場！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121116"/>
            <a:ext cx="362903" cy="362903"/>
          </a:xfrm>
          <a:prstGeom prst="roundRect">
            <a:avLst>
              <a:gd name="adj" fmla="val 25194296"/>
            </a:avLst>
          </a:prstGeom>
          <a:solidFill>
            <a:srgbClr val="5AE171"/>
          </a:solidFill>
          <a:ln w="7620">
            <a:solidFill>
              <a:srgbClr val="FFFFF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877729" y="5253752"/>
            <a:ext cx="195024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3C3838"/>
                </a:solidFill>
                <a:latin typeface="Open Sans Medium" pitchFamily="34" charset="0"/>
                <a:ea typeface="Open Sans Medium" pitchFamily="34" charset="-122"/>
                <a:cs typeface="Open Sans Medium" pitchFamily="34" charset="-120"/>
              </a:rPr>
              <a:t>岢林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1270039" y="5104209"/>
            <a:ext cx="4216361" cy="869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zh-TW" altLang="en-US" sz="2200" dirty="0"/>
              <a:t>中正國小人事室 林岢嬅</a:t>
            </a:r>
            <a:r>
              <a:rPr lang="en-US" altLang="zh-TW" sz="2200" dirty="0"/>
              <a:t>(</a:t>
            </a:r>
            <a:r>
              <a:rPr lang="zh-TW" altLang="en-US" sz="2200" dirty="0"/>
              <a:t>分機</a:t>
            </a:r>
            <a:r>
              <a:rPr lang="en-US" altLang="zh-TW" sz="2200" dirty="0"/>
              <a:t>167)</a:t>
            </a:r>
          </a:p>
          <a:p>
            <a:pPr marL="0" indent="0" algn="l">
              <a:lnSpc>
                <a:spcPts val="3100"/>
              </a:lnSpc>
              <a:buNone/>
            </a:pPr>
            <a:r>
              <a:rPr lang="en-US" sz="2200" dirty="0"/>
              <a:t>114.02.28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329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7235" y="3212187"/>
            <a:ext cx="7661077" cy="658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150"/>
              </a:lnSpc>
              <a:buNone/>
            </a:pPr>
            <a:r>
              <a:rPr lang="en-US" sz="4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什麼是員工協助方案（EAP）？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737235" y="4186238"/>
            <a:ext cx="6472714" cy="2028944"/>
          </a:xfrm>
          <a:prstGeom prst="roundRect">
            <a:avLst>
              <a:gd name="adj" fmla="val 4360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55477" y="4404479"/>
            <a:ext cx="2632948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50" b="1" dirty="0"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定義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955477" y="4859774"/>
            <a:ext cx="6036231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由花蓮縣政府提供所屬機關學校的支持計畫，幫助員工解決工作與生活上的問題。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7420570" y="4186238"/>
            <a:ext cx="6472714" cy="2028944"/>
          </a:xfrm>
          <a:prstGeom prst="roundRect">
            <a:avLst>
              <a:gd name="adj" fmla="val 4360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638812" y="4404479"/>
            <a:ext cx="2632948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50" b="1" dirty="0"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使用對象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7638812" y="4859774"/>
            <a:ext cx="6036231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縣府及所屬各機關學校公教人員、約聘（僱）人員、工友（含技工、駕 駛）、駐衛警察及臨時人員等。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7638812" y="5659993"/>
            <a:ext cx="6036231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(學校教師以正式教師為對象)</a:t>
            </a:r>
            <a:endParaRPr lang="en-US" sz="1650" dirty="0"/>
          </a:p>
        </p:txBody>
      </p:sp>
      <p:sp>
        <p:nvSpPr>
          <p:cNvPr id="11" name="Shape 8"/>
          <p:cNvSpPr/>
          <p:nvPr/>
        </p:nvSpPr>
        <p:spPr>
          <a:xfrm>
            <a:off x="737235" y="6425803"/>
            <a:ext cx="6472714" cy="1228725"/>
          </a:xfrm>
          <a:prstGeom prst="roundRect">
            <a:avLst>
              <a:gd name="adj" fmla="val 7200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55477" y="6644045"/>
            <a:ext cx="2632948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50" b="1" dirty="0"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費用</a:t>
            </a:r>
            <a:endParaRPr lang="en-US" sz="2050" dirty="0"/>
          </a:p>
        </p:txBody>
      </p:sp>
      <p:sp>
        <p:nvSpPr>
          <p:cNvPr id="13" name="Text 10"/>
          <p:cNvSpPr/>
          <p:nvPr/>
        </p:nvSpPr>
        <p:spPr>
          <a:xfrm>
            <a:off x="955477" y="7099340"/>
            <a:ext cx="6036231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由縣府負擔，員工每年可免費使用6次方案資源。</a:t>
            </a:r>
            <a:endParaRPr lang="en-US" sz="1650" dirty="0"/>
          </a:p>
        </p:txBody>
      </p:sp>
      <p:sp>
        <p:nvSpPr>
          <p:cNvPr id="14" name="Shape 11"/>
          <p:cNvSpPr/>
          <p:nvPr/>
        </p:nvSpPr>
        <p:spPr>
          <a:xfrm>
            <a:off x="7420570" y="6425803"/>
            <a:ext cx="6472714" cy="1228725"/>
          </a:xfrm>
          <a:prstGeom prst="roundRect">
            <a:avLst>
              <a:gd name="adj" fmla="val 7200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7638812" y="6644045"/>
            <a:ext cx="2632948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50" b="1" dirty="0"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保密性</a:t>
            </a:r>
            <a:endParaRPr lang="en-US" sz="2050" dirty="0"/>
          </a:p>
        </p:txBody>
      </p:sp>
      <p:sp>
        <p:nvSpPr>
          <p:cNvPr id="16" name="Text 13"/>
          <p:cNvSpPr/>
          <p:nvPr/>
        </p:nvSpPr>
        <p:spPr>
          <a:xfrm>
            <a:off x="7638812" y="7099340"/>
            <a:ext cx="6036231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完全保密，不會影響工作或考核。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45168" y="956310"/>
            <a:ext cx="1249894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3" name="Text 1"/>
          <p:cNvSpPr/>
          <p:nvPr/>
        </p:nvSpPr>
        <p:spPr>
          <a:xfrm>
            <a:off x="793790" y="186344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為什麼要使用 EAP？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2197418" y="35418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降低壓力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4032290"/>
            <a:ext cx="42388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提升心理健康與幸福感。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912388"/>
            <a:ext cx="4564975" cy="456497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324362" y="4164330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1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9597628" y="35418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改善職場關係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9597628" y="4032290"/>
            <a:ext cx="42389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提升溝通與合作能力。</a:t>
            </a:r>
            <a:endParaRPr lang="en-US" sz="17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912388"/>
            <a:ext cx="4564975" cy="456497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986713" y="4164330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2</a:t>
            </a:r>
            <a:endParaRPr lang="en-US" sz="2500" dirty="0"/>
          </a:p>
        </p:txBody>
      </p:sp>
      <p:sp>
        <p:nvSpPr>
          <p:cNvPr id="12" name="Text 8"/>
          <p:cNvSpPr/>
          <p:nvPr/>
        </p:nvSpPr>
        <p:spPr>
          <a:xfrm>
            <a:off x="9597628" y="59944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提高工作效率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9597628" y="6484858"/>
            <a:ext cx="42389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讓員工專注於工作。</a:t>
            </a:r>
            <a:endParaRPr lang="en-US" sz="1750" dirty="0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912388"/>
            <a:ext cx="4564975" cy="4564975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986713" y="5826681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3</a:t>
            </a:r>
            <a:endParaRPr lang="en-US" sz="2500" dirty="0"/>
          </a:p>
        </p:txBody>
      </p:sp>
      <p:sp>
        <p:nvSpPr>
          <p:cNvPr id="16" name="Text 11"/>
          <p:cNvSpPr/>
          <p:nvPr/>
        </p:nvSpPr>
        <p:spPr>
          <a:xfrm>
            <a:off x="2197418" y="59944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獲得專業建議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793790" y="6484858"/>
            <a:ext cx="42388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避免生活與財務困擾影響職場表現。</a:t>
            </a:r>
            <a:endParaRPr lang="en-US" sz="1750" dirty="0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912388"/>
            <a:ext cx="4564975" cy="4564975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6324362" y="5826681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4</a:t>
            </a:r>
            <a:endParaRPr lang="en-US" sz="2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6618" y="621744"/>
            <a:ext cx="5644515" cy="705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EAP 服務內容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618" y="1665923"/>
            <a:ext cx="564356" cy="56435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76618" y="2456021"/>
            <a:ext cx="2295406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心理諮詢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76618" y="2944058"/>
            <a:ext cx="2295406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生涯工作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6276618" y="3440549"/>
            <a:ext cx="2295406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情緒調適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6276618" y="3937040"/>
            <a:ext cx="2295406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兩性親子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0638" y="1665923"/>
            <a:ext cx="564356" cy="5643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910638" y="2456021"/>
            <a:ext cx="2295406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法律諮詢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8910638" y="2944058"/>
            <a:ext cx="2295406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專禍案件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8910638" y="3440549"/>
            <a:ext cx="2295406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買賣糾紛</a:t>
            </a:r>
            <a:endParaRPr lang="en-US" sz="1750" dirty="0"/>
          </a:p>
        </p:txBody>
      </p:sp>
      <p:sp>
        <p:nvSpPr>
          <p:cNvPr id="13" name="Text 8"/>
          <p:cNvSpPr/>
          <p:nvPr/>
        </p:nvSpPr>
        <p:spPr>
          <a:xfrm>
            <a:off x="8910638" y="3937040"/>
            <a:ext cx="2295406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婚姻權益</a:t>
            </a:r>
            <a:endParaRPr lang="en-US" sz="17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4657" y="1665923"/>
            <a:ext cx="564356" cy="564356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1544657" y="2456021"/>
            <a:ext cx="2295525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管理諮詢</a:t>
            </a:r>
            <a:endParaRPr lang="en-US" sz="2200" dirty="0"/>
          </a:p>
        </p:txBody>
      </p:sp>
      <p:sp>
        <p:nvSpPr>
          <p:cNvPr id="16" name="Text 10"/>
          <p:cNvSpPr/>
          <p:nvPr/>
        </p:nvSpPr>
        <p:spPr>
          <a:xfrm>
            <a:off x="11544657" y="2944058"/>
            <a:ext cx="2295525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員工衝突</a:t>
            </a:r>
            <a:endParaRPr lang="en-US" sz="1750" dirty="0"/>
          </a:p>
        </p:txBody>
      </p:sp>
      <p:sp>
        <p:nvSpPr>
          <p:cNvPr id="17" name="Text 11"/>
          <p:cNvSpPr/>
          <p:nvPr/>
        </p:nvSpPr>
        <p:spPr>
          <a:xfrm>
            <a:off x="11544657" y="3440549"/>
            <a:ext cx="2295525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角色調適</a:t>
            </a:r>
            <a:endParaRPr lang="en-US" sz="1750" dirty="0"/>
          </a:p>
        </p:txBody>
      </p:sp>
      <p:sp>
        <p:nvSpPr>
          <p:cNvPr id="18" name="Text 12"/>
          <p:cNvSpPr/>
          <p:nvPr/>
        </p:nvSpPr>
        <p:spPr>
          <a:xfrm>
            <a:off x="11544657" y="3937040"/>
            <a:ext cx="2295525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績效表現</a:t>
            </a:r>
            <a:endParaRPr lang="en-US" sz="1750" dirty="0"/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6618" y="4975503"/>
            <a:ext cx="564356" cy="564356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6276618" y="5765602"/>
            <a:ext cx="2295406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健康諮詢</a:t>
            </a:r>
            <a:endParaRPr lang="en-US" sz="2200" dirty="0"/>
          </a:p>
        </p:txBody>
      </p:sp>
      <p:sp>
        <p:nvSpPr>
          <p:cNvPr id="21" name="Text 14"/>
          <p:cNvSpPr/>
          <p:nvPr/>
        </p:nvSpPr>
        <p:spPr>
          <a:xfrm>
            <a:off x="6276618" y="6253639"/>
            <a:ext cx="2295406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營養保健</a:t>
            </a:r>
            <a:endParaRPr lang="en-US" sz="1750" dirty="0"/>
          </a:p>
        </p:txBody>
      </p:sp>
      <p:sp>
        <p:nvSpPr>
          <p:cNvPr id="22" name="Text 15"/>
          <p:cNvSpPr/>
          <p:nvPr/>
        </p:nvSpPr>
        <p:spPr>
          <a:xfrm>
            <a:off x="6276618" y="6750129"/>
            <a:ext cx="2295406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健康教練</a:t>
            </a:r>
            <a:endParaRPr lang="en-US" sz="1750" dirty="0"/>
          </a:p>
        </p:txBody>
      </p:sp>
      <p:sp>
        <p:nvSpPr>
          <p:cNvPr id="23" name="Text 16"/>
          <p:cNvSpPr/>
          <p:nvPr/>
        </p:nvSpPr>
        <p:spPr>
          <a:xfrm>
            <a:off x="6276618" y="7246620"/>
            <a:ext cx="2295406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紓壓調適</a:t>
            </a:r>
            <a:endParaRPr lang="en-US" sz="1750" dirty="0"/>
          </a:p>
        </p:txBody>
      </p:sp>
      <p:pic>
        <p:nvPicPr>
          <p:cNvPr id="2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0638" y="4975503"/>
            <a:ext cx="564356" cy="564356"/>
          </a:xfrm>
          <a:prstGeom prst="rect">
            <a:avLst/>
          </a:prstGeom>
        </p:spPr>
      </p:pic>
      <p:sp>
        <p:nvSpPr>
          <p:cNvPr id="25" name="Text 17"/>
          <p:cNvSpPr/>
          <p:nvPr/>
        </p:nvSpPr>
        <p:spPr>
          <a:xfrm>
            <a:off x="8910638" y="5765602"/>
            <a:ext cx="2295406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財務諮詢</a:t>
            </a:r>
            <a:endParaRPr lang="en-US" sz="2200" dirty="0"/>
          </a:p>
        </p:txBody>
      </p:sp>
      <p:sp>
        <p:nvSpPr>
          <p:cNvPr id="26" name="Text 18"/>
          <p:cNvSpPr/>
          <p:nvPr/>
        </p:nvSpPr>
        <p:spPr>
          <a:xfrm>
            <a:off x="8910638" y="6253639"/>
            <a:ext cx="2295406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保險議題</a:t>
            </a:r>
            <a:endParaRPr lang="en-US" sz="1750" dirty="0"/>
          </a:p>
        </p:txBody>
      </p:sp>
      <p:sp>
        <p:nvSpPr>
          <p:cNvPr id="27" name="Text 19"/>
          <p:cNvSpPr/>
          <p:nvPr/>
        </p:nvSpPr>
        <p:spPr>
          <a:xfrm>
            <a:off x="8910638" y="6750129"/>
            <a:ext cx="2295406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財務規劃</a:t>
            </a:r>
            <a:endParaRPr lang="en-US" sz="1750" dirty="0"/>
          </a:p>
        </p:txBody>
      </p:sp>
      <p:sp>
        <p:nvSpPr>
          <p:cNvPr id="28" name="Text 20"/>
          <p:cNvSpPr/>
          <p:nvPr/>
        </p:nvSpPr>
        <p:spPr>
          <a:xfrm>
            <a:off x="8910638" y="7246620"/>
            <a:ext cx="2295406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稅務諮詢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>
          <a:xfrm>
            <a:off x="13091160" y="3398521"/>
            <a:ext cx="1371600" cy="13569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60"/>
          </a:p>
        </p:txBody>
      </p:sp>
      <p:sp>
        <p:nvSpPr>
          <p:cNvPr id="5" name="矩形 4"/>
          <p:cNvSpPr/>
          <p:nvPr/>
        </p:nvSpPr>
        <p:spPr>
          <a:xfrm>
            <a:off x="0" y="365760"/>
            <a:ext cx="7579147" cy="7757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6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b="1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rPr>
              <a:t>產品</a:t>
            </a:r>
            <a:endParaRPr lang="zh-TW" altLang="en-US" b="1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pic>
        <p:nvPicPr>
          <p:cNvPr id="71" name="圖片預留位置 70" descr="連結">
            <a:extLst>
              <a:ext uri="{FF2B5EF4-FFF2-40B4-BE49-F238E27FC236}">
                <a16:creationId xmlns:a16="http://schemas.microsoft.com/office/drawing/2014/main" id="{E5542F6D-CB05-1E49-9D10-41D51547FB68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/>
      </p:pic>
      <p:cxnSp>
        <p:nvCxnSpPr>
          <p:cNvPr id="79" name="直線接點​​ 78" descr="投影片上的第一條分隔線">
            <a:extLst>
              <a:ext uri="{FF2B5EF4-FFF2-40B4-BE49-F238E27FC236}">
                <a16:creationId xmlns:a16="http://schemas.microsoft.com/office/drawing/2014/main" id="{9A78A0D0-CF23-497E-A110-B0666F32E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0521940" y="3139895"/>
            <a:ext cx="2854424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圖片預留位置 72" descr="傳送">
            <a:extLst>
              <a:ext uri="{FF2B5EF4-FFF2-40B4-BE49-F238E27FC236}">
                <a16:creationId xmlns:a16="http://schemas.microsoft.com/office/drawing/2014/main" id="{434488A9-1494-5A4A-9B81-A4830C2F8568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15" b="115"/>
          <a:stretch>
            <a:fillRect/>
          </a:stretch>
        </p:blipFill>
        <p:spPr/>
      </p:pic>
      <p:sp>
        <p:nvSpPr>
          <p:cNvPr id="76" name="文字預留位置 3">
            <a:extLst>
              <a:ext uri="{FF2B5EF4-FFF2-40B4-BE49-F238E27FC236}">
                <a16:creationId xmlns:a16="http://schemas.microsoft.com/office/drawing/2014/main" id="{4BB1D872-AE86-6841-98FC-E66E618311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521940" y="3962392"/>
            <a:ext cx="2722230" cy="864000"/>
          </a:xfrm>
        </p:spPr>
        <p:txBody>
          <a:bodyPr rtlCol="0"/>
          <a:lstStyle/>
          <a:p>
            <a:pPr>
              <a:lnSpc>
                <a:spcPct val="100000"/>
              </a:lnSpc>
            </a:pPr>
            <a:r>
              <a:rPr lang="zh-TW" altLang="en-US" sz="2400" dirty="0"/>
              <a:t>員工身心關懷平台</a:t>
            </a:r>
          </a:p>
        </p:txBody>
      </p:sp>
      <p:cxnSp>
        <p:nvCxnSpPr>
          <p:cNvPr id="80" name="直線接點​​ 79" descr="投影片上的第二條分隔線">
            <a:extLst>
              <a:ext uri="{FF2B5EF4-FFF2-40B4-BE49-F238E27FC236}">
                <a16:creationId xmlns:a16="http://schemas.microsoft.com/office/drawing/2014/main" id="{71E28D1F-12FD-4E24-882A-D25172903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0521940" y="5029001"/>
            <a:ext cx="2854424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圖片預留位置 74" descr="網路">
            <a:extLst>
              <a:ext uri="{FF2B5EF4-FFF2-40B4-BE49-F238E27FC236}">
                <a16:creationId xmlns:a16="http://schemas.microsoft.com/office/drawing/2014/main" id="{2259C1B6-6592-CA47-8223-67E45CA2A8C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/>
      </p:pic>
      <p:sp>
        <p:nvSpPr>
          <p:cNvPr id="77" name="文字預留位置 4">
            <a:extLst>
              <a:ext uri="{FF2B5EF4-FFF2-40B4-BE49-F238E27FC236}">
                <a16:creationId xmlns:a16="http://schemas.microsoft.com/office/drawing/2014/main" id="{428D8FC0-4DC8-7F4A-AA1F-F12F19656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21940" y="5839955"/>
            <a:ext cx="3940820" cy="864000"/>
          </a:xfrm>
        </p:spPr>
        <p:txBody>
          <a:bodyPr rtlCol="0"/>
          <a:lstStyle/>
          <a:p>
            <a:r>
              <a:rPr lang="en-US" altLang="zh-TW" sz="2400" dirty="0"/>
              <a:t>Email</a:t>
            </a:r>
            <a:r>
              <a:rPr lang="zh-TW" altLang="en-US" sz="2400" dirty="0"/>
              <a:t>信箱</a:t>
            </a:r>
          </a:p>
          <a:p>
            <a:r>
              <a:rPr lang="en-US" altLang="zh-TW" sz="2400" dirty="0"/>
              <a:t>World.wide.union3@gmail.com</a:t>
            </a:r>
          </a:p>
        </p:txBody>
      </p:sp>
      <p:sp>
        <p:nvSpPr>
          <p:cNvPr id="3" name="投影片編號預留位置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rPr>
              <a:pPr rtl="0"/>
              <a:t>5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 txBox="1">
            <a:spLocks/>
          </p:cNvSpPr>
          <p:nvPr/>
        </p:nvSpPr>
        <p:spPr>
          <a:xfrm>
            <a:off x="0" y="-49037"/>
            <a:ext cx="14630400" cy="1400657"/>
          </a:xfrm>
          <a:prstGeom prst="rect">
            <a:avLst/>
          </a:prstGeom>
          <a:solidFill>
            <a:srgbClr val="75BBFB"/>
          </a:solidFill>
        </p:spPr>
        <p:txBody>
          <a:bodyPr vert="horz" lIns="345600" tIns="0" rIns="518400" bIns="17280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 spc="-15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l">
              <a:spcAft>
                <a:spcPct val="0"/>
              </a:spcAft>
            </a:pPr>
            <a:r>
              <a:rPr lang="zh-TW" altLang="en-US" sz="528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如何使用員工協助方案</a:t>
            </a:r>
            <a:r>
              <a:rPr lang="en-US" altLang="zh-TW" sz="528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(EAP)</a:t>
            </a:r>
            <a:r>
              <a:rPr lang="zh-TW" altLang="en-US" sz="528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？</a:t>
            </a:r>
            <a:endParaRPr lang="zh-TW" altLang="en-US" sz="5280" dirty="0">
              <a:solidFill>
                <a:schemeClr val="tx1"/>
              </a:solidFill>
              <a:ea typeface="新細明體" pitchFamily="18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1"/>
          </p:nvPr>
        </p:nvSpPr>
        <p:spPr>
          <a:xfrm>
            <a:off x="10521940" y="2013060"/>
            <a:ext cx="3602880" cy="864000"/>
          </a:xfrm>
        </p:spPr>
        <p:txBody>
          <a:bodyPr/>
          <a:lstStyle/>
          <a:p>
            <a:r>
              <a:rPr lang="en-US" altLang="zh-TW" sz="2400" dirty="0"/>
              <a:t>24</a:t>
            </a:r>
            <a:r>
              <a:rPr lang="zh-TW" altLang="en-US" sz="2400" dirty="0"/>
              <a:t>小時免付費電話</a:t>
            </a:r>
          </a:p>
          <a:p>
            <a:r>
              <a:rPr lang="en-US" altLang="zh-TW" sz="2400" dirty="0"/>
              <a:t>0800-665-885</a:t>
            </a:r>
            <a:endParaRPr lang="zh-TW" altLang="en-US" sz="2400" dirty="0"/>
          </a:p>
          <a:p>
            <a:endParaRPr lang="zh-TW" altLang="en-US" sz="2400" dirty="0"/>
          </a:p>
        </p:txBody>
      </p:sp>
      <p:cxnSp>
        <p:nvCxnSpPr>
          <p:cNvPr id="21" name="直線接點​​ 79" descr="投影片上的第二條分隔線">
            <a:extLst>
              <a:ext uri="{FF2B5EF4-FFF2-40B4-BE49-F238E27FC236}">
                <a16:creationId xmlns:a16="http://schemas.microsoft.com/office/drawing/2014/main" id="{71E28D1F-12FD-4E24-882A-D25172903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10389747" y="6886835"/>
            <a:ext cx="2854423" cy="88248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170" y="3568134"/>
            <a:ext cx="1055390" cy="105539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"/>
          <a:stretch/>
        </p:blipFill>
        <p:spPr>
          <a:xfrm>
            <a:off x="1" y="2445060"/>
            <a:ext cx="7804770" cy="3955601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1262360" y="7386228"/>
            <a:ext cx="2301240" cy="51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60"/>
          </a:p>
        </p:txBody>
      </p:sp>
      <p:sp>
        <p:nvSpPr>
          <p:cNvPr id="18" name="文字預留位置 4">
            <a:extLst>
              <a:ext uri="{FF2B5EF4-FFF2-40B4-BE49-F238E27FC236}">
                <a16:creationId xmlns:a16="http://schemas.microsoft.com/office/drawing/2014/main" id="{428D8FC0-4DC8-7F4A-AA1F-F12F19656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03793" y="6975083"/>
            <a:ext cx="4387103" cy="573415"/>
          </a:xfrm>
          <a:ln>
            <a:solidFill>
              <a:srgbClr val="0070C0"/>
            </a:solidFill>
          </a:ln>
        </p:spPr>
        <p:txBody>
          <a:bodyPr rtlCol="0"/>
          <a:lstStyle/>
          <a:p>
            <a:pPr algn="ctr">
              <a:lnSpc>
                <a:spcPct val="150000"/>
              </a:lnSpc>
            </a:pPr>
            <a:r>
              <a:rPr lang="zh-TW" altLang="en-US" sz="2640" dirty="0"/>
              <a:t>委由宇聯管理顧問公司</a:t>
            </a:r>
            <a:endParaRPr lang="en-US" altLang="zh-TW" sz="264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583" y="6494038"/>
            <a:ext cx="1497539" cy="152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65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預留位置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71292" y="4418266"/>
            <a:ext cx="2592704" cy="604800"/>
          </a:xfrm>
        </p:spPr>
        <p:txBody>
          <a:bodyPr rtlCol="0"/>
          <a:lstStyle/>
          <a:p>
            <a:pPr rtl="0"/>
            <a:r>
              <a:rPr lang="zh-TW" altLang="en-US" sz="2400" dirty="0"/>
              <a:t>服務提供</a:t>
            </a:r>
          </a:p>
        </p:txBody>
      </p:sp>
      <p:sp>
        <p:nvSpPr>
          <p:cNvPr id="10" name="文字預留位置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24651" y="4418266"/>
            <a:ext cx="2592706" cy="604800"/>
          </a:xfrm>
        </p:spPr>
        <p:txBody>
          <a:bodyPr rtlCol="0"/>
          <a:lstStyle/>
          <a:p>
            <a:pPr rtl="0"/>
            <a:r>
              <a:rPr lang="zh-TW" altLang="en-US" sz="2400" dirty="0"/>
              <a:t>顧問諮詢</a:t>
            </a:r>
          </a:p>
        </p:txBody>
      </p:sp>
      <p:sp>
        <p:nvSpPr>
          <p:cNvPr id="11" name="文字預留位置 10">
            <a:extLst>
              <a:ext uri="{FF2B5EF4-FFF2-40B4-BE49-F238E27FC236}">
                <a16:creationId xmlns:a16="http://schemas.microsoft.com/office/drawing/2014/main" id="{ACD29343-5246-427C-BFCC-F61B25177C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78016" y="4418266"/>
            <a:ext cx="2592704" cy="604800"/>
          </a:xfrm>
        </p:spPr>
        <p:txBody>
          <a:bodyPr rtlCol="0"/>
          <a:lstStyle/>
          <a:p>
            <a:pPr rtl="0"/>
            <a:r>
              <a:rPr lang="zh-TW" altLang="en-US" sz="2400" dirty="0"/>
              <a:t>後續追蹤</a:t>
            </a:r>
          </a:p>
        </p:txBody>
      </p:sp>
      <p:sp>
        <p:nvSpPr>
          <p:cNvPr id="12" name="文字預留位置 11">
            <a:extLst>
              <a:ext uri="{FF2B5EF4-FFF2-40B4-BE49-F238E27FC236}">
                <a16:creationId xmlns:a16="http://schemas.microsoft.com/office/drawing/2014/main" id="{6248F5E2-762B-44E2-83B5-C078E3551B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531377" y="4418266"/>
            <a:ext cx="2592706" cy="604800"/>
          </a:xfrm>
        </p:spPr>
        <p:txBody>
          <a:bodyPr rtlCol="0"/>
          <a:lstStyle/>
          <a:p>
            <a:pPr rtl="0"/>
            <a:r>
              <a:rPr lang="zh-TW" altLang="en-US" sz="2400" dirty="0"/>
              <a:t>轉介</a:t>
            </a:r>
          </a:p>
        </p:txBody>
      </p:sp>
      <p:sp>
        <p:nvSpPr>
          <p:cNvPr id="3" name="投影片編號預留位置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rPr>
              <a:pPr rtl="0"/>
              <a:t>6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23" name="文字方塊 4"/>
          <p:cNvSpPr txBox="1">
            <a:spLocks noChangeArrowheads="1"/>
          </p:cNvSpPr>
          <p:nvPr/>
        </p:nvSpPr>
        <p:spPr bwMode="auto">
          <a:xfrm>
            <a:off x="1123087" y="1573753"/>
            <a:ext cx="980313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40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Aft>
                <a:spcPct val="0"/>
              </a:spcAft>
              <a:buNone/>
            </a:pPr>
            <a:r>
              <a:rPr lang="en-US" altLang="zh-TW" sz="2880" dirty="0"/>
              <a:t>EAP</a:t>
            </a:r>
            <a:r>
              <a:rPr lang="zh-TW" altLang="en-US" sz="2880" dirty="0"/>
              <a:t>服務內容及項目</a:t>
            </a:r>
            <a:endParaRPr lang="zh-TW" altLang="en-US" sz="2880" dirty="0">
              <a:latin typeface="微軟正黑體" panose="020B0604030504040204" pitchFamily="34" charset="-120"/>
              <a:ea typeface="微軟正黑體" panose="020B0604030504040204" pitchFamily="34" charset="-120"/>
              <a:cs typeface="Meiryo UI" pitchFamily="34" charset="-128"/>
            </a:endParaRPr>
          </a:p>
        </p:txBody>
      </p:sp>
      <p:sp>
        <p:nvSpPr>
          <p:cNvPr id="20" name="文字預留位置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5524" y="5160544"/>
            <a:ext cx="2179866" cy="2744084"/>
          </a:xfrm>
        </p:spPr>
        <p:txBody>
          <a:bodyPr rtlCol="0"/>
          <a:lstStyle/>
          <a:p>
            <a:pPr algn="l">
              <a:spcAft>
                <a:spcPct val="0"/>
              </a:spcAft>
            </a:pPr>
            <a:r>
              <a:rPr lang="zh-TW" altLang="en-US" sz="2000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itchFamily="34" charset="-128"/>
              </a:rPr>
              <a:t>個案管理師受理</a:t>
            </a:r>
            <a:endParaRPr lang="en-US" altLang="zh-TW" sz="2000" u="sng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eiryo UI" pitchFamily="34" charset="-128"/>
            </a:endParaRPr>
          </a:p>
          <a:p>
            <a:pPr algn="l">
              <a:spcAft>
                <a:spcPct val="0"/>
              </a:spcAft>
            </a:pPr>
            <a:r>
              <a:rPr lang="en-US" altLang="zh-TW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itchFamily="34" charset="-128"/>
              </a:rPr>
              <a:t>1</a:t>
            </a: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itchFamily="34" charset="-128"/>
              </a:rPr>
              <a:t>、蒐集基本資料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eiryo UI" pitchFamily="34" charset="-128"/>
            </a:endParaRPr>
          </a:p>
          <a:p>
            <a:pPr algn="l">
              <a:spcAft>
                <a:spcPct val="0"/>
              </a:spcAft>
            </a:pPr>
            <a:r>
              <a:rPr lang="en-US" altLang="zh-TW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itchFamily="34" charset="-128"/>
              </a:rPr>
              <a:t>2</a:t>
            </a: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itchFamily="34" charset="-128"/>
              </a:rPr>
              <a:t>、預約討論時間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eiryo UI" pitchFamily="34" charset="-128"/>
            </a:endParaRPr>
          </a:p>
          <a:p>
            <a:pPr algn="l">
              <a:spcAft>
                <a:spcPct val="0"/>
              </a:spcAft>
            </a:pPr>
            <a:r>
              <a:rPr lang="en-US" altLang="zh-TW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itchFamily="34" charset="-128"/>
              </a:rPr>
              <a:t>3</a:t>
            </a: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itchFamily="34" charset="-128"/>
              </a:rPr>
              <a:t>、緊急狀況判斷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eiryo UI" pitchFamily="34" charset="-128"/>
            </a:endParaRPr>
          </a:p>
        </p:txBody>
      </p:sp>
      <p:sp>
        <p:nvSpPr>
          <p:cNvPr id="21" name="文字預留位置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22295" y="5165659"/>
            <a:ext cx="2221194" cy="2738969"/>
          </a:xfrm>
        </p:spPr>
        <p:txBody>
          <a:bodyPr rtlCol="0"/>
          <a:lstStyle/>
          <a:p>
            <a:pPr algn="l">
              <a:defRPr/>
            </a:pPr>
            <a:r>
              <a:rPr lang="zh-TW" altLang="en-US" sz="2000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anose="020B0604030504040204" pitchFamily="34" charset="-128"/>
              </a:rPr>
              <a:t>個管師評估問題，討論行動解決方案</a:t>
            </a:r>
            <a:endParaRPr lang="en-US" altLang="zh-TW" sz="2000" u="sng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eiryo UI" panose="020B0604030504040204" pitchFamily="34" charset="-128"/>
            </a:endParaRPr>
          </a:p>
          <a:p>
            <a:pPr algn="l">
              <a:defRPr/>
            </a:pPr>
            <a:r>
              <a:rPr lang="en-US" altLang="zh-TW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anose="020B0604030504040204" pitchFamily="34" charset="-128"/>
              </a:rPr>
              <a:t>1</a:t>
            </a: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itchFamily="34" charset="-128"/>
              </a:rPr>
              <a:t> 、提供問題解決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eiryo UI" panose="020B0604030504040204" pitchFamily="34" charset="-128"/>
            </a:endParaRPr>
          </a:p>
          <a:p>
            <a:pPr algn="l">
              <a:defRPr/>
            </a:pP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anose="020B0604030504040204" pitchFamily="34" charset="-128"/>
              </a:rPr>
              <a:t>       相關資訊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eiryo UI" panose="020B0604030504040204" pitchFamily="34" charset="-128"/>
            </a:endParaRPr>
          </a:p>
          <a:p>
            <a:pPr algn="l">
              <a:defRPr/>
            </a:pPr>
            <a:r>
              <a:rPr lang="en-US" altLang="zh-TW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anose="020B0604030504040204" pitchFamily="34" charset="-128"/>
              </a:rPr>
              <a:t>2</a:t>
            </a: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itchFamily="34" charset="-128"/>
              </a:rPr>
              <a:t> 、提供社會資源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eiryo UI" panose="020B0604030504040204" pitchFamily="34" charset="-128"/>
            </a:endParaRPr>
          </a:p>
          <a:p>
            <a:pPr algn="l">
              <a:defRPr/>
            </a:pPr>
            <a:r>
              <a:rPr lang="en-US" altLang="zh-TW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anose="020B0604030504040204" pitchFamily="34" charset="-128"/>
              </a:rPr>
              <a:t>3</a:t>
            </a: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itchFamily="34" charset="-128"/>
              </a:rPr>
              <a:t> 、預約顧問諮詢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eiryo UI" panose="020B0604030504040204" pitchFamily="34" charset="-128"/>
            </a:endParaRPr>
          </a:p>
        </p:txBody>
      </p:sp>
      <p:sp>
        <p:nvSpPr>
          <p:cNvPr id="22" name="文字預留位置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18847" y="5170006"/>
            <a:ext cx="2592706" cy="45719"/>
          </a:xfrm>
        </p:spPr>
        <p:txBody>
          <a:bodyPr rtlCol="0"/>
          <a:lstStyle/>
          <a:p>
            <a:pPr>
              <a:spcAft>
                <a:spcPct val="0"/>
              </a:spcAft>
            </a:pPr>
            <a:r>
              <a:rPr lang="zh-TW" altLang="en-US" sz="2000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itchFamily="34" charset="-128"/>
              </a:rPr>
              <a:t>專業顧問諮詢服務</a:t>
            </a:r>
            <a:endParaRPr lang="en-US" altLang="zh-TW" sz="2000" u="sng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eiryo UI" pitchFamily="34" charset="-128"/>
            </a:endParaRPr>
          </a:p>
          <a:p>
            <a:pPr>
              <a:spcAft>
                <a:spcPct val="0"/>
              </a:spcAft>
            </a:pP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itchFamily="34" charset="-128"/>
              </a:rPr>
              <a:t>心理諮詢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eiryo UI" pitchFamily="34" charset="-128"/>
            </a:endParaRPr>
          </a:p>
          <a:p>
            <a:pPr>
              <a:spcAft>
                <a:spcPct val="0"/>
              </a:spcAft>
            </a:pP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itchFamily="34" charset="-128"/>
              </a:rPr>
              <a:t>法律諮詢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eiryo UI" pitchFamily="34" charset="-128"/>
            </a:endParaRPr>
          </a:p>
          <a:p>
            <a:pPr>
              <a:spcAft>
                <a:spcPct val="0"/>
              </a:spcAft>
            </a:pP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itchFamily="34" charset="-128"/>
              </a:rPr>
              <a:t>管理諮詢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eiryo UI" pitchFamily="34" charset="-128"/>
            </a:endParaRPr>
          </a:p>
          <a:p>
            <a:pPr>
              <a:spcAft>
                <a:spcPct val="0"/>
              </a:spcAft>
            </a:pP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itchFamily="34" charset="-128"/>
              </a:rPr>
              <a:t>財務諮詢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eiryo UI" pitchFamily="34" charset="-128"/>
            </a:endParaRPr>
          </a:p>
          <a:p>
            <a:pPr>
              <a:spcAft>
                <a:spcPct val="0"/>
              </a:spcAft>
            </a:pP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itchFamily="34" charset="-128"/>
              </a:rPr>
              <a:t>健康諮詢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eiryo UI" pitchFamily="34" charset="-128"/>
            </a:endParaRPr>
          </a:p>
        </p:txBody>
      </p:sp>
      <p:sp>
        <p:nvSpPr>
          <p:cNvPr id="25" name="文字預留位置 11">
            <a:extLst>
              <a:ext uri="{FF2B5EF4-FFF2-40B4-BE49-F238E27FC236}">
                <a16:creationId xmlns:a16="http://schemas.microsoft.com/office/drawing/2014/main" id="{6248F5E2-762B-44E2-83B5-C078E3551B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060588" y="5170005"/>
            <a:ext cx="1941959" cy="2734623"/>
          </a:xfrm>
        </p:spPr>
        <p:txBody>
          <a:bodyPr rtlCol="0"/>
          <a:lstStyle/>
          <a:p>
            <a:pPr algn="l"/>
            <a:r>
              <a:rPr lang="zh-TW" altLang="en-US" sz="1800" dirty="0">
                <a:solidFill>
                  <a:srgbClr val="0070C0"/>
                </a:solidFill>
              </a:rPr>
              <a:t>每人每年以</a:t>
            </a:r>
            <a:r>
              <a:rPr lang="en-US" altLang="zh-TW" sz="1800" dirty="0">
                <a:solidFill>
                  <a:srgbClr val="0070C0"/>
                </a:solidFill>
              </a:rPr>
              <a:t>6</a:t>
            </a:r>
            <a:r>
              <a:rPr lang="zh-TW" altLang="en-US" sz="1800" dirty="0">
                <a:solidFill>
                  <a:srgbClr val="0070C0"/>
                </a:solidFill>
              </a:rPr>
              <a:t>次顧問諮詢為原則，如逾原則次數並經專業評估仍有長期需求者，則轉介其他相關專業機構或社會資源。</a:t>
            </a:r>
            <a:endParaRPr lang="zh-TW" altLang="en-US" sz="1800" dirty="0">
              <a:solidFill>
                <a:srgbClr val="0070C0"/>
              </a:solidFill>
              <a:sym typeface="Microsoft JhengHei UI" panose="020B0604030504040204" pitchFamily="34" charset="-120"/>
            </a:endParaRPr>
          </a:p>
        </p:txBody>
      </p:sp>
      <p:sp>
        <p:nvSpPr>
          <p:cNvPr id="38" name="標題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 txBox="1">
            <a:spLocks/>
          </p:cNvSpPr>
          <p:nvPr/>
        </p:nvSpPr>
        <p:spPr>
          <a:xfrm>
            <a:off x="0" y="-15186"/>
            <a:ext cx="14630400" cy="1400657"/>
          </a:xfrm>
          <a:prstGeom prst="rect">
            <a:avLst/>
          </a:prstGeom>
          <a:solidFill>
            <a:srgbClr val="75BBFB"/>
          </a:solidFill>
        </p:spPr>
        <p:txBody>
          <a:bodyPr vert="horz" lIns="345600" tIns="0" rIns="518400" bIns="17280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 spc="-15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l">
              <a:spcAft>
                <a:spcPct val="0"/>
              </a:spcAft>
            </a:pPr>
            <a:r>
              <a:rPr lang="zh-TW" altLang="en-US" sz="528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員工協助方案</a:t>
            </a:r>
            <a:r>
              <a:rPr lang="en-US" altLang="zh-TW" sz="528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(EAP)</a:t>
            </a:r>
            <a:r>
              <a:rPr lang="zh-TW" altLang="en-US" sz="528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服務流程</a:t>
            </a:r>
            <a:r>
              <a:rPr lang="zh-TW" altLang="en-US" sz="384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　　　</a:t>
            </a:r>
            <a:endParaRPr lang="zh-TW" altLang="en-US" sz="2400" dirty="0">
              <a:solidFill>
                <a:schemeClr val="tx1"/>
              </a:solidFill>
              <a:ea typeface="新細明體" pitchFamily="18" charset="-12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1249157" y="7541306"/>
            <a:ext cx="2314444" cy="363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60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quarter" idx="16"/>
          </p:nvPr>
        </p:nvSpPr>
        <p:spPr>
          <a:xfrm>
            <a:off x="518160" y="4418264"/>
            <a:ext cx="2592000" cy="604800"/>
          </a:xfrm>
        </p:spPr>
        <p:txBody>
          <a:bodyPr/>
          <a:lstStyle/>
          <a:p>
            <a:r>
              <a:rPr lang="zh-TW" altLang="en-US" dirty="0"/>
              <a:t>身分確認</a:t>
            </a:r>
          </a:p>
        </p:txBody>
      </p:sp>
      <p:sp>
        <p:nvSpPr>
          <p:cNvPr id="37" name="文字方塊 4"/>
          <p:cNvSpPr txBox="1">
            <a:spLocks noChangeArrowheads="1"/>
          </p:cNvSpPr>
          <p:nvPr/>
        </p:nvSpPr>
        <p:spPr bwMode="auto">
          <a:xfrm>
            <a:off x="1403157" y="2750527"/>
            <a:ext cx="15205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ct val="40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Aft>
                <a:spcPct val="0"/>
              </a:spcAft>
              <a:buNone/>
            </a:pPr>
            <a:r>
              <a:rPr lang="en-US" altLang="zh-TW" sz="7200" dirty="0">
                <a:solidFill>
                  <a:srgbClr val="3CB679"/>
                </a:solidFill>
              </a:rPr>
              <a:t>1</a:t>
            </a:r>
            <a:endParaRPr lang="zh-TW" altLang="en-US" sz="7200" dirty="0">
              <a:solidFill>
                <a:srgbClr val="3CB67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eiryo UI" pitchFamily="34" charset="-128"/>
            </a:endParaRPr>
          </a:p>
        </p:txBody>
      </p:sp>
      <p:sp>
        <p:nvSpPr>
          <p:cNvPr id="39" name="文字方塊 4"/>
          <p:cNvSpPr txBox="1">
            <a:spLocks noChangeArrowheads="1"/>
          </p:cNvSpPr>
          <p:nvPr/>
        </p:nvSpPr>
        <p:spPr bwMode="auto">
          <a:xfrm>
            <a:off x="4156549" y="2688233"/>
            <a:ext cx="15205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ct val="40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Aft>
                <a:spcPct val="0"/>
              </a:spcAft>
              <a:buNone/>
            </a:pPr>
            <a:r>
              <a:rPr lang="en-US" altLang="zh-TW" sz="7200" dirty="0">
                <a:solidFill>
                  <a:srgbClr val="3CB679"/>
                </a:solidFill>
              </a:rPr>
              <a:t>2</a:t>
            </a:r>
            <a:endParaRPr lang="zh-TW" altLang="en-US" sz="7200" dirty="0">
              <a:solidFill>
                <a:srgbClr val="3CB67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eiryo UI" pitchFamily="34" charset="-128"/>
            </a:endParaRPr>
          </a:p>
        </p:txBody>
      </p:sp>
      <p:sp>
        <p:nvSpPr>
          <p:cNvPr id="40" name="文字方塊 4"/>
          <p:cNvSpPr txBox="1">
            <a:spLocks noChangeArrowheads="1"/>
          </p:cNvSpPr>
          <p:nvPr/>
        </p:nvSpPr>
        <p:spPr bwMode="auto">
          <a:xfrm>
            <a:off x="6909940" y="2672366"/>
            <a:ext cx="15205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ct val="40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Aft>
                <a:spcPct val="0"/>
              </a:spcAft>
              <a:buNone/>
            </a:pPr>
            <a:r>
              <a:rPr lang="en-US" altLang="zh-TW" sz="7200" dirty="0">
                <a:solidFill>
                  <a:srgbClr val="3CB679"/>
                </a:solidFill>
              </a:rPr>
              <a:t>3</a:t>
            </a:r>
            <a:endParaRPr lang="zh-TW" altLang="en-US" sz="7200" dirty="0">
              <a:solidFill>
                <a:srgbClr val="3CB67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eiryo UI" pitchFamily="34" charset="-128"/>
            </a:endParaRPr>
          </a:p>
        </p:txBody>
      </p:sp>
      <p:sp>
        <p:nvSpPr>
          <p:cNvPr id="41" name="文字方塊 4"/>
          <p:cNvSpPr txBox="1">
            <a:spLocks noChangeArrowheads="1"/>
          </p:cNvSpPr>
          <p:nvPr/>
        </p:nvSpPr>
        <p:spPr bwMode="auto">
          <a:xfrm>
            <a:off x="9728600" y="2654855"/>
            <a:ext cx="15205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ct val="40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Aft>
                <a:spcPct val="0"/>
              </a:spcAft>
              <a:buNone/>
            </a:pPr>
            <a:r>
              <a:rPr lang="en-US" altLang="zh-TW" sz="7200" dirty="0">
                <a:solidFill>
                  <a:srgbClr val="3CB679"/>
                </a:solidFill>
              </a:rPr>
              <a:t>4</a:t>
            </a:r>
            <a:endParaRPr lang="zh-TW" altLang="en-US" sz="7200" dirty="0">
              <a:solidFill>
                <a:srgbClr val="3CB67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eiryo UI" pitchFamily="34" charset="-128"/>
            </a:endParaRPr>
          </a:p>
        </p:txBody>
      </p:sp>
      <p:sp>
        <p:nvSpPr>
          <p:cNvPr id="42" name="文字方塊 4"/>
          <p:cNvSpPr txBox="1">
            <a:spLocks noChangeArrowheads="1"/>
          </p:cNvSpPr>
          <p:nvPr/>
        </p:nvSpPr>
        <p:spPr bwMode="auto">
          <a:xfrm>
            <a:off x="12481992" y="2654855"/>
            <a:ext cx="15205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ct val="40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Aft>
                <a:spcPct val="0"/>
              </a:spcAft>
              <a:buNone/>
            </a:pPr>
            <a:r>
              <a:rPr lang="en-US" altLang="zh-TW" sz="7200" dirty="0">
                <a:solidFill>
                  <a:srgbClr val="3CB679"/>
                </a:solidFill>
              </a:rPr>
              <a:t>5</a:t>
            </a:r>
            <a:endParaRPr lang="zh-TW" altLang="en-US" sz="7200" dirty="0">
              <a:solidFill>
                <a:srgbClr val="3CB67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eiryo UI" pitchFamily="34" charset="-128"/>
            </a:endParaRPr>
          </a:p>
        </p:txBody>
      </p:sp>
      <p:sp>
        <p:nvSpPr>
          <p:cNvPr id="27" name="等腰三角形 26"/>
          <p:cNvSpPr/>
          <p:nvPr/>
        </p:nvSpPr>
        <p:spPr>
          <a:xfrm rot="5400000">
            <a:off x="3005648" y="3069775"/>
            <a:ext cx="398454" cy="562322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60"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等腰三角形 42"/>
          <p:cNvSpPr/>
          <p:nvPr/>
        </p:nvSpPr>
        <p:spPr>
          <a:xfrm rot="5400000">
            <a:off x="5825423" y="3069775"/>
            <a:ext cx="398454" cy="562322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60"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4" name="等腰三角形 43"/>
          <p:cNvSpPr/>
          <p:nvPr/>
        </p:nvSpPr>
        <p:spPr>
          <a:xfrm rot="5400000">
            <a:off x="8512432" y="3069775"/>
            <a:ext cx="398454" cy="562322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60"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等腰三角形 44"/>
          <p:cNvSpPr/>
          <p:nvPr/>
        </p:nvSpPr>
        <p:spPr>
          <a:xfrm rot="5400000">
            <a:off x="11331092" y="3069775"/>
            <a:ext cx="398454" cy="562322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60"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7" name="文字預留位置 10">
            <a:extLst>
              <a:ext uri="{FF2B5EF4-FFF2-40B4-BE49-F238E27FC236}">
                <a16:creationId xmlns:a16="http://schemas.microsoft.com/office/drawing/2014/main" id="{ACD29343-5246-427C-BFCC-F61B25177C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92525" y="5182795"/>
            <a:ext cx="2178196" cy="2721833"/>
          </a:xfrm>
        </p:spPr>
        <p:txBody>
          <a:bodyPr rtlCol="0"/>
          <a:lstStyle/>
          <a:p>
            <a:pPr algn="l">
              <a:spcAft>
                <a:spcPct val="0"/>
              </a:spcAft>
            </a:pPr>
            <a:r>
              <a:rPr lang="zh-TW" altLang="en-US" sz="2000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itchFamily="34" charset="-128"/>
              </a:rPr>
              <a:t>個管師追蹤服務</a:t>
            </a:r>
          </a:p>
          <a:p>
            <a:pPr algn="l">
              <a:spcAft>
                <a:spcPct val="0"/>
              </a:spcAft>
            </a:pPr>
            <a:r>
              <a:rPr lang="en-US" altLang="zh-TW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itchFamily="34" charset="-128"/>
              </a:rPr>
              <a:t>1</a:t>
            </a: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itchFamily="34" charset="-128"/>
              </a:rPr>
              <a:t>、確認當次諮詢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eiryo UI" pitchFamily="34" charset="-128"/>
            </a:endParaRPr>
          </a:p>
          <a:p>
            <a:pPr algn="l">
              <a:spcAft>
                <a:spcPct val="0"/>
              </a:spcAft>
            </a:pP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itchFamily="34" charset="-128"/>
              </a:rPr>
              <a:t>      是否有助於解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eiryo UI" pitchFamily="34" charset="-128"/>
            </a:endParaRPr>
          </a:p>
          <a:p>
            <a:pPr algn="l">
              <a:spcAft>
                <a:spcPct val="0"/>
              </a:spcAft>
            </a:pP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itchFamily="34" charset="-128"/>
              </a:rPr>
              <a:t>      決問題</a:t>
            </a:r>
          </a:p>
          <a:p>
            <a:pPr algn="l">
              <a:spcAft>
                <a:spcPct val="0"/>
              </a:spcAft>
            </a:pPr>
            <a:r>
              <a:rPr lang="en-US" altLang="zh-TW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itchFamily="34" charset="-128"/>
              </a:rPr>
              <a:t>2</a:t>
            </a: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itchFamily="34" charset="-128"/>
              </a:rPr>
              <a:t> 、進行滿意度評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eiryo UI" pitchFamily="34" charset="-128"/>
            </a:endParaRPr>
          </a:p>
          <a:p>
            <a:pPr algn="l">
              <a:spcAft>
                <a:spcPct val="0"/>
              </a:spcAft>
            </a:pP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 UI" pitchFamily="34" charset="-128"/>
              </a:rPr>
              <a:t>       估及後續追蹤</a:t>
            </a:r>
          </a:p>
        </p:txBody>
      </p:sp>
    </p:spTree>
    <p:extLst>
      <p:ext uri="{BB962C8B-B14F-4D97-AF65-F5344CB8AC3E}">
        <p14:creationId xmlns:p14="http://schemas.microsoft.com/office/powerpoint/2010/main" val="2222061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2739877" y="3942266"/>
            <a:ext cx="3002280" cy="2667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60"/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3DFB2076-ED27-384F-AA60-C162A455D1C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3784879" y="7400926"/>
            <a:ext cx="518160" cy="518160"/>
          </a:xfrm>
        </p:spPr>
        <p:txBody>
          <a:bodyPr rtlCol="0"/>
          <a:lstStyle/>
          <a:p>
            <a:pPr rtl="0"/>
            <a:fld id="{19B51A1E-902D-48AF-9020-955120F399B6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rPr>
              <a:pPr rtl="0"/>
              <a:t>7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grpSp>
        <p:nvGrpSpPr>
          <p:cNvPr id="60" name="群組 59" title="幾何圖形">
            <a:extLst>
              <a:ext uri="{FF2B5EF4-FFF2-40B4-BE49-F238E27FC236}">
                <a16:creationId xmlns:a16="http://schemas.microsoft.com/office/drawing/2014/main" id="{502D7333-D43E-4F9D-B14F-59FA693F743A}"/>
              </a:ext>
            </a:extLst>
          </p:cNvPr>
          <p:cNvGrpSpPr/>
          <p:nvPr/>
        </p:nvGrpSpPr>
        <p:grpSpPr>
          <a:xfrm>
            <a:off x="9843869" y="-130"/>
            <a:ext cx="3697416" cy="3613748"/>
            <a:chOff x="8203224" y="-109"/>
            <a:chExt cx="3081180" cy="3011457"/>
          </a:xfrm>
        </p:grpSpPr>
        <p:sp>
          <p:nvSpPr>
            <p:cNvPr id="50" name="手繪多邊形：圖案 13">
              <a:extLst>
                <a:ext uri="{FF2B5EF4-FFF2-40B4-BE49-F238E27FC236}">
                  <a16:creationId xmlns:a16="http://schemas.microsoft.com/office/drawing/2014/main" id="{59FDA323-CBDE-41E6-924C-03E74A614CC9}"/>
                </a:ext>
              </a:extLst>
            </p:cNvPr>
            <p:cNvSpPr/>
            <p:nvPr/>
          </p:nvSpPr>
          <p:spPr>
            <a:xfrm rot="4308689">
              <a:off x="8775952" y="408682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sz="2160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51" name="手繪多邊形：圖案 50">
              <a:extLst>
                <a:ext uri="{FF2B5EF4-FFF2-40B4-BE49-F238E27FC236}">
                  <a16:creationId xmlns:a16="http://schemas.microsoft.com/office/drawing/2014/main" id="{9CE92FB3-8AD8-47EB-97CA-0ECDC09120D0}"/>
                </a:ext>
              </a:extLst>
            </p:cNvPr>
            <p:cNvSpPr/>
            <p:nvPr/>
          </p:nvSpPr>
          <p:spPr>
            <a:xfrm rot="13830869">
              <a:off x="9042191" y="2734930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sz="2160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52" name="手繪多邊形：圖案 17">
              <a:extLst>
                <a:ext uri="{FF2B5EF4-FFF2-40B4-BE49-F238E27FC236}">
                  <a16:creationId xmlns:a16="http://schemas.microsoft.com/office/drawing/2014/main" id="{4F13AF84-D580-486F-B6A7-DD766242180B}"/>
                </a:ext>
              </a:extLst>
            </p:cNvPr>
            <p:cNvSpPr/>
            <p:nvPr/>
          </p:nvSpPr>
          <p:spPr>
            <a:xfrm rot="12431080">
              <a:off x="9113375" y="2470891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sz="2160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53" name="手繪多邊形：圖案 19">
              <a:extLst>
                <a:ext uri="{FF2B5EF4-FFF2-40B4-BE49-F238E27FC236}">
                  <a16:creationId xmlns:a16="http://schemas.microsoft.com/office/drawing/2014/main" id="{D9B80E43-DA23-4DAF-9988-45904EB5005D}"/>
                </a:ext>
              </a:extLst>
            </p:cNvPr>
            <p:cNvSpPr/>
            <p:nvPr/>
          </p:nvSpPr>
          <p:spPr>
            <a:xfrm rot="4308689">
              <a:off x="8370204" y="-167089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sz="2160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54" name="手繪多邊形：圖案 23">
              <a:extLst>
                <a:ext uri="{FF2B5EF4-FFF2-40B4-BE49-F238E27FC236}">
                  <a16:creationId xmlns:a16="http://schemas.microsoft.com/office/drawing/2014/main" id="{F9FBA27B-A072-4DE9-A04B-B238E9C6C89C}"/>
                </a:ext>
              </a:extLst>
            </p:cNvPr>
            <p:cNvSpPr/>
            <p:nvPr/>
          </p:nvSpPr>
          <p:spPr>
            <a:xfrm rot="17193105">
              <a:off x="10959548" y="1603457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sz="2160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55" name="手繪多邊形：圖案 54">
              <a:extLst>
                <a:ext uri="{FF2B5EF4-FFF2-40B4-BE49-F238E27FC236}">
                  <a16:creationId xmlns:a16="http://schemas.microsoft.com/office/drawing/2014/main" id="{E67CB484-653D-4AC0-97B9-380A17B2A23B}"/>
                </a:ext>
              </a:extLst>
            </p:cNvPr>
            <p:cNvSpPr/>
            <p:nvPr/>
          </p:nvSpPr>
          <p:spPr>
            <a:xfrm rot="17193105">
              <a:off x="10463812" y="1384386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sz="2160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758677" y="2295795"/>
            <a:ext cx="7181641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1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分為心理類、法律類、財務類、醫療類及其他類，請至本府</a:t>
            </a:r>
            <a:r>
              <a:rPr lang="zh-TW" altLang="en-US" sz="216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員工協助方案專區</a:t>
            </a:r>
            <a:r>
              <a:rPr lang="zh-TW" altLang="en-US" sz="21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</a:t>
            </a:r>
            <a:endParaRPr lang="en-US" altLang="zh-TW" sz="216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16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1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https://www1.hl.gov.tw/pn/home/resource_map.asp</a:t>
            </a:r>
          </a:p>
        </p:txBody>
      </p:sp>
      <p:sp>
        <p:nvSpPr>
          <p:cNvPr id="17" name="矩形 16"/>
          <p:cNvSpPr/>
          <p:nvPr/>
        </p:nvSpPr>
        <p:spPr>
          <a:xfrm>
            <a:off x="1833458" y="6855233"/>
            <a:ext cx="483893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1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花蓮縣政府</a:t>
            </a:r>
            <a:r>
              <a:rPr lang="zh-TW" altLang="en-US" sz="216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員工協助方案專區</a:t>
            </a:r>
            <a:r>
              <a:rPr lang="en-US" altLang="zh-TW" sz="216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QRcode</a:t>
            </a:r>
            <a:endParaRPr lang="en-US" altLang="zh-TW" sz="216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標題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 txBox="1">
            <a:spLocks/>
          </p:cNvSpPr>
          <p:nvPr/>
        </p:nvSpPr>
        <p:spPr>
          <a:xfrm>
            <a:off x="0" y="-15186"/>
            <a:ext cx="14630400" cy="1400657"/>
          </a:xfrm>
          <a:prstGeom prst="rect">
            <a:avLst/>
          </a:prstGeom>
          <a:solidFill>
            <a:srgbClr val="75BBFB"/>
          </a:solidFill>
        </p:spPr>
        <p:txBody>
          <a:bodyPr vert="horz" lIns="345600" tIns="0" rIns="518400" bIns="17280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 spc="-15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l">
              <a:spcAft>
                <a:spcPct val="0"/>
              </a:spcAft>
            </a:pPr>
            <a:r>
              <a:rPr lang="zh-TW" altLang="en-US" sz="528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員工協助方案</a:t>
            </a:r>
            <a:r>
              <a:rPr lang="en-US" altLang="zh-TW" sz="528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(EAP)—</a:t>
            </a:r>
            <a:r>
              <a:rPr lang="zh-TW" altLang="en-US" sz="528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資源地圖</a:t>
            </a:r>
            <a:r>
              <a:rPr lang="en-US" altLang="zh-TW" sz="528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28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總表</a:t>
            </a:r>
            <a:r>
              <a:rPr lang="en-US" altLang="zh-TW" sz="528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20" y="4178297"/>
            <a:ext cx="2202180" cy="220218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34" y="1385472"/>
            <a:ext cx="4788908" cy="673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63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3DFB2076-ED27-384F-AA60-C162A455D1C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3784879" y="7400926"/>
            <a:ext cx="518160" cy="518160"/>
          </a:xfrm>
        </p:spPr>
        <p:txBody>
          <a:bodyPr rtlCol="0"/>
          <a:lstStyle/>
          <a:p>
            <a:pPr rtl="0"/>
            <a:fld id="{19B51A1E-902D-48AF-9020-955120F399B6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rPr>
              <a:pPr rtl="0"/>
              <a:t>8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grpSp>
        <p:nvGrpSpPr>
          <p:cNvPr id="60" name="群組 59" title="幾何圖形">
            <a:extLst>
              <a:ext uri="{FF2B5EF4-FFF2-40B4-BE49-F238E27FC236}">
                <a16:creationId xmlns:a16="http://schemas.microsoft.com/office/drawing/2014/main" id="{502D7333-D43E-4F9D-B14F-59FA693F743A}"/>
              </a:ext>
            </a:extLst>
          </p:cNvPr>
          <p:cNvGrpSpPr/>
          <p:nvPr/>
        </p:nvGrpSpPr>
        <p:grpSpPr>
          <a:xfrm>
            <a:off x="9843869" y="-130"/>
            <a:ext cx="3697416" cy="3613748"/>
            <a:chOff x="8203224" y="-109"/>
            <a:chExt cx="3081180" cy="3011457"/>
          </a:xfrm>
        </p:grpSpPr>
        <p:sp>
          <p:nvSpPr>
            <p:cNvPr id="50" name="手繪多邊形：圖案 13">
              <a:extLst>
                <a:ext uri="{FF2B5EF4-FFF2-40B4-BE49-F238E27FC236}">
                  <a16:creationId xmlns:a16="http://schemas.microsoft.com/office/drawing/2014/main" id="{59FDA323-CBDE-41E6-924C-03E74A614CC9}"/>
                </a:ext>
              </a:extLst>
            </p:cNvPr>
            <p:cNvSpPr/>
            <p:nvPr/>
          </p:nvSpPr>
          <p:spPr>
            <a:xfrm rot="4308689">
              <a:off x="8775952" y="408682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sz="2160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51" name="手繪多邊形：圖案 50">
              <a:extLst>
                <a:ext uri="{FF2B5EF4-FFF2-40B4-BE49-F238E27FC236}">
                  <a16:creationId xmlns:a16="http://schemas.microsoft.com/office/drawing/2014/main" id="{9CE92FB3-8AD8-47EB-97CA-0ECDC09120D0}"/>
                </a:ext>
              </a:extLst>
            </p:cNvPr>
            <p:cNvSpPr/>
            <p:nvPr/>
          </p:nvSpPr>
          <p:spPr>
            <a:xfrm rot="13830869">
              <a:off x="9042191" y="2734930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sz="2160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52" name="手繪多邊形：圖案 17">
              <a:extLst>
                <a:ext uri="{FF2B5EF4-FFF2-40B4-BE49-F238E27FC236}">
                  <a16:creationId xmlns:a16="http://schemas.microsoft.com/office/drawing/2014/main" id="{4F13AF84-D580-486F-B6A7-DD766242180B}"/>
                </a:ext>
              </a:extLst>
            </p:cNvPr>
            <p:cNvSpPr/>
            <p:nvPr/>
          </p:nvSpPr>
          <p:spPr>
            <a:xfrm rot="12431080">
              <a:off x="9113375" y="2470891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sz="2160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53" name="手繪多邊形：圖案 19">
              <a:extLst>
                <a:ext uri="{FF2B5EF4-FFF2-40B4-BE49-F238E27FC236}">
                  <a16:creationId xmlns:a16="http://schemas.microsoft.com/office/drawing/2014/main" id="{D9B80E43-DA23-4DAF-9988-45904EB5005D}"/>
                </a:ext>
              </a:extLst>
            </p:cNvPr>
            <p:cNvSpPr/>
            <p:nvPr/>
          </p:nvSpPr>
          <p:spPr>
            <a:xfrm rot="4308689">
              <a:off x="8370204" y="-167089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sz="2160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54" name="手繪多邊形：圖案 23">
              <a:extLst>
                <a:ext uri="{FF2B5EF4-FFF2-40B4-BE49-F238E27FC236}">
                  <a16:creationId xmlns:a16="http://schemas.microsoft.com/office/drawing/2014/main" id="{F9FBA27B-A072-4DE9-A04B-B238E9C6C89C}"/>
                </a:ext>
              </a:extLst>
            </p:cNvPr>
            <p:cNvSpPr/>
            <p:nvPr/>
          </p:nvSpPr>
          <p:spPr>
            <a:xfrm rot="17193105">
              <a:off x="10959548" y="1603457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sz="2160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  <p:sp>
          <p:nvSpPr>
            <p:cNvPr id="55" name="手繪多邊形：圖案 54">
              <a:extLst>
                <a:ext uri="{FF2B5EF4-FFF2-40B4-BE49-F238E27FC236}">
                  <a16:creationId xmlns:a16="http://schemas.microsoft.com/office/drawing/2014/main" id="{E67CB484-653D-4AC0-97B9-380A17B2A23B}"/>
                </a:ext>
              </a:extLst>
            </p:cNvPr>
            <p:cNvSpPr/>
            <p:nvPr/>
          </p:nvSpPr>
          <p:spPr>
            <a:xfrm rot="17193105">
              <a:off x="10463812" y="1384386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sz="2160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endParaRPr>
            </a:p>
          </p:txBody>
        </p:sp>
      </p:grpSp>
      <p:sp>
        <p:nvSpPr>
          <p:cNvPr id="19" name="標題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 txBox="1">
            <a:spLocks/>
          </p:cNvSpPr>
          <p:nvPr/>
        </p:nvSpPr>
        <p:spPr>
          <a:xfrm>
            <a:off x="0" y="-15186"/>
            <a:ext cx="14630400" cy="1400657"/>
          </a:xfrm>
          <a:prstGeom prst="rect">
            <a:avLst/>
          </a:prstGeom>
          <a:solidFill>
            <a:srgbClr val="75BBFB"/>
          </a:solidFill>
        </p:spPr>
        <p:txBody>
          <a:bodyPr vert="horz" lIns="345600" tIns="0" rIns="518400" bIns="17280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 spc="-15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  <a:sym typeface="Microsoft JhengHei UI" panose="020B0604030504040204" pitchFamily="34" charset="-120"/>
              </a:defRPr>
            </a:lvl1pPr>
          </a:lstStyle>
          <a:p>
            <a:pPr algn="l">
              <a:spcAft>
                <a:spcPct val="0"/>
              </a:spcAft>
            </a:pPr>
            <a:r>
              <a:rPr lang="zh-TW" altLang="en-US" sz="528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員工協助方案</a:t>
            </a:r>
            <a:r>
              <a:rPr lang="en-US" altLang="zh-TW" sz="528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(EAP)—</a:t>
            </a:r>
            <a:r>
              <a:rPr lang="zh-TW" altLang="en-US" sz="528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資源地圖</a:t>
            </a:r>
            <a:endParaRPr lang="en-US" altLang="zh-TW" sz="528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447" y="1385472"/>
            <a:ext cx="4866936" cy="684412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108" y="1385472"/>
            <a:ext cx="4866936" cy="684412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85470"/>
            <a:ext cx="4866937" cy="684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69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33105"/>
            <a:ext cx="738032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讓 EAP 成為你的職場後盾！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33719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78860" y="237970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23371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遇到困難不用獨自承擔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2827615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勇敢尋求幫助！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93790" y="367248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78860" y="371498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530906" y="36724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善用縣府提供的資源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530906" y="4162901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提升個人與家庭的幸福感！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00776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78860" y="5050274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0077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健康快樂的員工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5498187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才是學校最重要的資產！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793790" y="634305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78860" y="6385560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4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1530906" y="63430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需要協助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1530906" y="6833473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請聯絡人事室（分機167） 或撥打 EAP 專線！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409</Words>
  <Application>Microsoft Office PowerPoint</Application>
  <PresentationFormat>自訂</PresentationFormat>
  <Paragraphs>123</Paragraphs>
  <Slides>9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21" baseType="lpstr">
      <vt:lpstr>新細明體</vt:lpstr>
      <vt:lpstr>Meiryo UI</vt:lpstr>
      <vt:lpstr>Unbounded Bold</vt:lpstr>
      <vt:lpstr>Arial</vt:lpstr>
      <vt:lpstr>Microsoft JhengHei UI</vt:lpstr>
      <vt:lpstr>Calibri</vt:lpstr>
      <vt:lpstr>Open Sans</vt:lpstr>
      <vt:lpstr>微軟正黑體</vt:lpstr>
      <vt:lpstr>Open Sans Medium</vt:lpstr>
      <vt:lpstr>Times New Roman</vt:lpstr>
      <vt:lpstr>Wingdings</vt:lpstr>
      <vt:lpstr>Office Theme</vt:lpstr>
      <vt:lpstr>PowerPoint 簡報</vt:lpstr>
      <vt:lpstr>PowerPoint 簡報</vt:lpstr>
      <vt:lpstr>PowerPoint 簡報</vt:lpstr>
      <vt:lpstr>PowerPoint 簡報</vt:lpstr>
      <vt:lpstr>產品</vt:lpstr>
      <vt:lpstr>PowerPoint 簡報</vt:lpstr>
      <vt:lpstr>PowerPoint 簡報</vt:lpstr>
      <vt:lpstr>PowerPoint 簡報</vt:lpstr>
      <vt:lpstr>PowerPoint 簡報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 </cp:lastModifiedBy>
  <cp:revision>3</cp:revision>
  <dcterms:created xsi:type="dcterms:W3CDTF">2025-03-11T02:42:46Z</dcterms:created>
  <dcterms:modified xsi:type="dcterms:W3CDTF">2025-03-11T02:51:31Z</dcterms:modified>
</cp:coreProperties>
</file>