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1" r:id="rId3"/>
    <p:sldId id="388" r:id="rId4"/>
    <p:sldId id="389" r:id="rId5"/>
    <p:sldId id="315" r:id="rId6"/>
    <p:sldId id="317" r:id="rId7"/>
    <p:sldId id="321" r:id="rId8"/>
    <p:sldId id="316" r:id="rId9"/>
    <p:sldId id="322" r:id="rId10"/>
    <p:sldId id="366" r:id="rId11"/>
    <p:sldId id="319" r:id="rId12"/>
    <p:sldId id="318" r:id="rId13"/>
    <p:sldId id="320" r:id="rId14"/>
    <p:sldId id="385" r:id="rId15"/>
    <p:sldId id="387" r:id="rId16"/>
    <p:sldId id="386" r:id="rId17"/>
    <p:sldId id="372" r:id="rId18"/>
    <p:sldId id="373" r:id="rId19"/>
    <p:sldId id="377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>
        <p:scale>
          <a:sx n="60" d="100"/>
          <a:sy n="60" d="100"/>
        </p:scale>
        <p:origin x="-1392" y="-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56E9-00AB-4234-A467-DC4BED4FD110}" type="datetime1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DD32-BBCD-4250-B954-0213FB5302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493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375D-1C51-4DB0-8F6D-C76C3EE4E558}" type="datetime1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2D811-1BE4-4564-8E5A-3910DE0FD1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528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58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926D-1C7C-4E5E-B4E3-1D6023622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484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F4B466-B002-480D-99C3-BAFFEC9F677F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20E869-E276-4F11-BDEA-6F3BA7D976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75587" cy="669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780108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我是反菸小達人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884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223" r="10530" b="13495"/>
          <a:stretch/>
        </p:blipFill>
        <p:spPr bwMode="auto">
          <a:xfrm flipH="1">
            <a:off x="251520" y="1772816"/>
            <a:ext cx="4104456" cy="41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6722" name="Oval 2"/>
          <p:cNvSpPr>
            <a:spLocks noChangeArrowheads="1"/>
          </p:cNvSpPr>
          <p:nvPr/>
        </p:nvSpPr>
        <p:spPr bwMode="auto">
          <a:xfrm>
            <a:off x="427112" y="1439416"/>
            <a:ext cx="3352800" cy="152400"/>
          </a:xfrm>
          <a:prstGeom prst="ellipse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66724" name="Rectangle 4"/>
          <p:cNvSpPr>
            <a:spLocks noChangeArrowheads="1"/>
          </p:cNvSpPr>
          <p:nvPr/>
        </p:nvSpPr>
        <p:spPr bwMode="auto">
          <a:xfrm>
            <a:off x="130424" y="836712"/>
            <a:ext cx="4643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第五不：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反激將法</a:t>
            </a:r>
          </a:p>
        </p:txBody>
      </p:sp>
      <p:sp>
        <p:nvSpPr>
          <p:cNvPr id="4766725" name="AutoShape 5"/>
          <p:cNvSpPr>
            <a:spLocks noChangeArrowheads="1"/>
          </p:cNvSpPr>
          <p:nvPr/>
        </p:nvSpPr>
        <p:spPr bwMode="auto">
          <a:xfrm>
            <a:off x="4788098" y="2204864"/>
            <a:ext cx="3960366" cy="1872208"/>
          </a:xfrm>
          <a:prstGeom prst="wedgeRoundRectCallout">
            <a:avLst>
              <a:gd name="adj1" fmla="val -65729"/>
              <a:gd name="adj2" fmla="val 31351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如果你們說我沒膽量，我就吸，那我就真的太沒主見了</a:t>
            </a:r>
            <a:r>
              <a:rPr lang="zh-TW" altLang="en-US" sz="3200" dirty="0" smtClean="0">
                <a:latin typeface="+mn-ea"/>
              </a:rPr>
              <a:t>！</a:t>
            </a:r>
            <a:endParaRPr lang="zh-TW" altLang="en-US" sz="3200" dirty="0">
              <a:latin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88098" y="4581128"/>
            <a:ext cx="3960366" cy="1440160"/>
          </a:xfrm>
          <a:prstGeom prst="wedgeRoundRectCallout">
            <a:avLst>
              <a:gd name="adj1" fmla="val -65091"/>
              <a:gd name="adj2" fmla="val -37118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你們說我遜我就吸，那我就真的太遜了。</a:t>
            </a:r>
          </a:p>
        </p:txBody>
      </p:sp>
    </p:spTree>
    <p:extLst>
      <p:ext uri="{BB962C8B-B14F-4D97-AF65-F5344CB8AC3E}">
        <p14:creationId xmlns:p14="http://schemas.microsoft.com/office/powerpoint/2010/main" val="395199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76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6725" grpId="0" animBg="1" autoUpdateAnimBg="0"/>
      <p:bldP spid="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2979" name="Oval 3"/>
          <p:cNvSpPr>
            <a:spLocks noChangeArrowheads="1"/>
          </p:cNvSpPr>
          <p:nvPr/>
        </p:nvSpPr>
        <p:spPr bwMode="auto">
          <a:xfrm>
            <a:off x="427112" y="1511970"/>
            <a:ext cx="3352800" cy="152400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62980" name="Rectangle 4"/>
          <p:cNvSpPr>
            <a:spLocks noChangeArrowheads="1"/>
          </p:cNvSpPr>
          <p:nvPr/>
        </p:nvSpPr>
        <p:spPr bwMode="auto">
          <a:xfrm>
            <a:off x="129729" y="908720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第六不：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遠離現場法</a:t>
            </a:r>
          </a:p>
        </p:txBody>
      </p:sp>
      <p:sp>
        <p:nvSpPr>
          <p:cNvPr id="4862981" name="AutoShape 5"/>
          <p:cNvSpPr>
            <a:spLocks noChangeArrowheads="1"/>
          </p:cNvSpPr>
          <p:nvPr/>
        </p:nvSpPr>
        <p:spPr bwMode="auto">
          <a:xfrm>
            <a:off x="4499992" y="1916113"/>
            <a:ext cx="4177283" cy="1368871"/>
          </a:xfrm>
          <a:prstGeom prst="wedgeRoundRectCallout">
            <a:avLst>
              <a:gd name="adj1" fmla="val -66024"/>
              <a:gd name="adj2" fmla="val 34484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我覺得身體不舒服，先回家休息了</a:t>
            </a:r>
            <a:r>
              <a:rPr lang="en-US" altLang="zh-TW" sz="3200" dirty="0">
                <a:latin typeface="+mn-ea"/>
              </a:rPr>
              <a:t>!</a:t>
            </a:r>
            <a:endParaRPr lang="zh-TW" altLang="en-US" sz="3200" dirty="0">
              <a:latin typeface="+mn-ea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27165" y="3356273"/>
            <a:ext cx="4177283" cy="1368871"/>
          </a:xfrm>
          <a:prstGeom prst="wedgeRoundRectCallout">
            <a:avLst>
              <a:gd name="adj1" fmla="val -63733"/>
              <a:gd name="adj2" fmla="val 20503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時間太晚了，我必須回家，我先走了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55157" y="4868441"/>
            <a:ext cx="4177283" cy="1368871"/>
          </a:xfrm>
          <a:prstGeom prst="wedgeRoundRectCallout">
            <a:avLst>
              <a:gd name="adj1" fmla="val -63733"/>
              <a:gd name="adj2" fmla="val 13512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我先打個重要電話，先離開了。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578" y="1678113"/>
            <a:ext cx="3062302" cy="42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49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86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2981" grpId="0" animBg="1" autoUpdateAnimBg="0"/>
      <p:bldP spid="7" grpId="0" animBg="1" autoUpdateAnimBg="0"/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223" r="10530" b="13495"/>
          <a:stretch/>
        </p:blipFill>
        <p:spPr bwMode="auto">
          <a:xfrm>
            <a:off x="4716016" y="1902714"/>
            <a:ext cx="4104456" cy="41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1954" name="Oval 2"/>
          <p:cNvSpPr>
            <a:spLocks noChangeArrowheads="1"/>
          </p:cNvSpPr>
          <p:nvPr/>
        </p:nvSpPr>
        <p:spPr bwMode="auto">
          <a:xfrm>
            <a:off x="329238" y="1592387"/>
            <a:ext cx="3352800" cy="152400"/>
          </a:xfrm>
          <a:prstGeom prst="ellipse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61956" name="Rectangle 4"/>
          <p:cNvSpPr>
            <a:spLocks noChangeArrowheads="1"/>
          </p:cNvSpPr>
          <p:nvPr/>
        </p:nvSpPr>
        <p:spPr bwMode="auto">
          <a:xfrm>
            <a:off x="130726" y="980728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第七不：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自我解嘲法</a:t>
            </a:r>
          </a:p>
        </p:txBody>
      </p:sp>
      <p:sp>
        <p:nvSpPr>
          <p:cNvPr id="4861957" name="AutoShape 5"/>
          <p:cNvSpPr>
            <a:spLocks noChangeArrowheads="1"/>
          </p:cNvSpPr>
          <p:nvPr/>
        </p:nvSpPr>
        <p:spPr bwMode="auto">
          <a:xfrm>
            <a:off x="827088" y="2060575"/>
            <a:ext cx="3894137" cy="1656457"/>
          </a:xfrm>
          <a:prstGeom prst="wedgeRoundRectCallout">
            <a:avLst>
              <a:gd name="adj1" fmla="val 66358"/>
              <a:gd name="adj2" fmla="val 20752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 smtClean="0">
                <a:latin typeface="+mn-ea"/>
              </a:rPr>
              <a:t>沒辦法</a:t>
            </a:r>
            <a:r>
              <a:rPr lang="zh-TW" altLang="en-US" sz="3200" dirty="0">
                <a:latin typeface="+mn-ea"/>
              </a:rPr>
              <a:t>，我就是害怕阿，不要嘗試算了</a:t>
            </a:r>
            <a:r>
              <a:rPr lang="en-US" altLang="zh-TW" sz="3200" dirty="0" smtClean="0">
                <a:latin typeface="+mn-ea"/>
              </a:rPr>
              <a:t>!</a:t>
            </a:r>
            <a:endParaRPr lang="zh-TW" altLang="en-US" sz="3200" dirty="0">
              <a:latin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7087" y="4293096"/>
            <a:ext cx="3894137" cy="1656457"/>
          </a:xfrm>
          <a:prstGeom prst="wedgeRoundRectCallout">
            <a:avLst>
              <a:gd name="adj1" fmla="val 62809"/>
              <a:gd name="adj2" fmla="val -31241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不行啦，我真的很膽小，不敢試啦</a:t>
            </a:r>
            <a:r>
              <a:rPr lang="en-US" altLang="zh-TW" sz="3200" dirty="0">
                <a:latin typeface="+mn-ea"/>
              </a:rPr>
              <a:t>!</a:t>
            </a:r>
          </a:p>
          <a:p>
            <a:endParaRPr lang="zh-TW" altLang="en-US" sz="3200" b="1" dirty="0">
              <a:latin typeface="Times New Roman" pitchFamily="18" charset="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2129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6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1957" grpId="0" animBg="1" autoUpdateAnimBg="0"/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02" name="Oval 2"/>
          <p:cNvSpPr>
            <a:spLocks noChangeArrowheads="1"/>
          </p:cNvSpPr>
          <p:nvPr/>
        </p:nvSpPr>
        <p:spPr bwMode="auto">
          <a:xfrm>
            <a:off x="355104" y="1556792"/>
            <a:ext cx="3352800" cy="152400"/>
          </a:xfrm>
          <a:prstGeom prst="ellipse">
            <a:avLst/>
          </a:prstGeom>
          <a:solidFill>
            <a:srgbClr val="CC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64003" name="Rectangle 3"/>
          <p:cNvSpPr>
            <a:spLocks noChangeArrowheads="1"/>
          </p:cNvSpPr>
          <p:nvPr/>
        </p:nvSpPr>
        <p:spPr bwMode="auto">
          <a:xfrm>
            <a:off x="179512" y="980728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第八不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：友誼勸服法</a:t>
            </a:r>
          </a:p>
        </p:txBody>
      </p:sp>
      <p:sp>
        <p:nvSpPr>
          <p:cNvPr id="4864006" name="AutoShape 6"/>
          <p:cNvSpPr>
            <a:spLocks noChangeArrowheads="1"/>
          </p:cNvSpPr>
          <p:nvPr/>
        </p:nvSpPr>
        <p:spPr bwMode="auto">
          <a:xfrm>
            <a:off x="899303" y="2205038"/>
            <a:ext cx="3744217" cy="1584002"/>
          </a:xfrm>
          <a:prstGeom prst="wedgeRoundRectCallout">
            <a:avLst>
              <a:gd name="adj1" fmla="val 65857"/>
              <a:gd name="adj2" fmla="val 27580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 smtClean="0">
                <a:latin typeface="+mn-ea"/>
              </a:rPr>
              <a:t>我們</a:t>
            </a:r>
            <a:r>
              <a:rPr lang="zh-TW" altLang="en-US" sz="3200" dirty="0">
                <a:latin typeface="+mn-ea"/>
              </a:rPr>
              <a:t>是好朋友，我不希望你吸菸啦</a:t>
            </a:r>
            <a:r>
              <a:rPr lang="en-US" altLang="zh-TW" sz="3200" dirty="0" smtClean="0">
                <a:latin typeface="+mn-ea"/>
              </a:rPr>
              <a:t>!</a:t>
            </a:r>
            <a:endParaRPr lang="en-US" altLang="zh-TW" sz="3200" dirty="0">
              <a:latin typeface="+mn-ea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99592" y="4077246"/>
            <a:ext cx="3744217" cy="1728018"/>
          </a:xfrm>
          <a:prstGeom prst="wedgeRoundRectCallout">
            <a:avLst>
              <a:gd name="adj1" fmla="val 65573"/>
              <a:gd name="adj2" fmla="val -23043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不要吸菸啦，這對身體不好，我們都不要嘗試好嗎</a:t>
            </a:r>
            <a:r>
              <a:rPr lang="en-US" altLang="zh-TW" sz="3200" dirty="0">
                <a:latin typeface="+mn-ea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67752"/>
            <a:ext cx="2774270" cy="42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272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86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06" grpId="0" animBg="1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664104"/>
            <a:ext cx="7380312" cy="1252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分組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395536" y="1628800"/>
            <a:ext cx="8229600" cy="48245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TW" altLang="zh-TW" sz="3200" dirty="0" smtClean="0"/>
              <a:t>同學分組，每組分配一種邀菸</a:t>
            </a:r>
            <a:r>
              <a:rPr lang="zh-TW" altLang="en-US" sz="3200" dirty="0" smtClean="0"/>
              <a:t>或二手菸的</a:t>
            </a:r>
            <a:r>
              <a:rPr lang="zh-TW" altLang="zh-TW" sz="3200" dirty="0" smtClean="0"/>
              <a:t>情境，於稍後做演練。</a:t>
            </a:r>
            <a:endParaRPr lang="en-US" altLang="zh-TW" sz="3200" dirty="0" smtClean="0"/>
          </a:p>
          <a:p>
            <a:pPr>
              <a:lnSpc>
                <a:spcPct val="200000"/>
              </a:lnSpc>
            </a:pPr>
            <a:r>
              <a:rPr lang="zh-TW" altLang="zh-TW" sz="3200" dirty="0" smtClean="0"/>
              <a:t>請各組同學討論至少三種以上的</a:t>
            </a:r>
            <a:r>
              <a:rPr lang="zh-TW" altLang="en-US" sz="3200" dirty="0" smtClean="0"/>
              <a:t>拒菸</a:t>
            </a:r>
            <a:r>
              <a:rPr lang="zh-TW" altLang="zh-TW" sz="3200" dirty="0" smtClean="0"/>
              <a:t>技巧，稍後結合情境演練。</a:t>
            </a:r>
            <a:endParaRPr lang="zh-TW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022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664104"/>
            <a:ext cx="7380312" cy="1252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分組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395536" y="1700808"/>
            <a:ext cx="8229600" cy="40324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 smtClean="0"/>
              <a:t>情境一：</a:t>
            </a:r>
            <a:r>
              <a:rPr lang="zh-TW" altLang="en-US" sz="2800" b="1" dirty="0"/>
              <a:t>家裡菸霧瀰漫，爸爸菸抽不夠</a:t>
            </a:r>
            <a:r>
              <a:rPr lang="zh-TW" altLang="en-US" sz="2800" b="1" dirty="0" smtClean="0"/>
              <a:t>，還</a:t>
            </a:r>
            <a:r>
              <a:rPr lang="zh-TW" altLang="en-US" sz="2800" b="1" dirty="0"/>
              <a:t>叫</a:t>
            </a:r>
            <a:r>
              <a:rPr lang="zh-TW" altLang="en-US" sz="2800" b="1" dirty="0" smtClean="0"/>
              <a:t>我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 smtClean="0"/>
              <a:t>　　　　　去</a:t>
            </a:r>
            <a:r>
              <a:rPr lang="zh-TW" altLang="en-US" sz="2800" b="1" dirty="0"/>
              <a:t>買菸</a:t>
            </a:r>
            <a:endParaRPr lang="en-US" altLang="zh-TW" sz="28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 smtClean="0"/>
              <a:t>情境</a:t>
            </a:r>
            <a:r>
              <a:rPr lang="zh-TW" altLang="en-US" sz="2800" dirty="0"/>
              <a:t>二</a:t>
            </a:r>
            <a:r>
              <a:rPr lang="zh-TW" altLang="en-US" sz="2800" dirty="0" smtClean="0"/>
              <a:t>：</a:t>
            </a:r>
            <a:r>
              <a:rPr lang="zh-TW" altLang="en-US" sz="2800" b="1" dirty="0"/>
              <a:t>爸爸媽媽的朋友來訪，一起在家裡抽菸</a:t>
            </a:r>
            <a:endParaRPr lang="en-US" altLang="zh-TW" sz="28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/>
              <a:t>　　　　　聊天</a:t>
            </a:r>
            <a:endParaRPr lang="en-US" altLang="zh-TW" sz="28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 smtClean="0"/>
              <a:t>情境三：</a:t>
            </a:r>
            <a:r>
              <a:rPr lang="zh-TW" altLang="en-US" sz="2800" b="1" dirty="0"/>
              <a:t>在學校看到有教職員或是訪客抽菸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6637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664104"/>
            <a:ext cx="7380312" cy="1252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分組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395536" y="1628800"/>
            <a:ext cx="8229600" cy="48245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 smtClean="0"/>
              <a:t>情境四：</a:t>
            </a:r>
            <a:r>
              <a:rPr lang="zh-TW" altLang="en-US" sz="2800" b="1" dirty="0"/>
              <a:t>我的好朋友邀我一起嘗試抽菸</a:t>
            </a:r>
            <a:r>
              <a:rPr lang="zh-TW" altLang="en-US" sz="2800" b="1" dirty="0" smtClean="0"/>
              <a:t>，</a:t>
            </a:r>
            <a:r>
              <a:rPr lang="zh-TW" altLang="en-US" sz="2800" b="1" dirty="0"/>
              <a:t>他拿</a:t>
            </a:r>
            <a:r>
              <a:rPr lang="zh-TW" altLang="en-US" sz="2800" b="1" dirty="0" smtClean="0"/>
              <a:t>了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/>
              <a:t>　</a:t>
            </a:r>
            <a:r>
              <a:rPr lang="zh-TW" altLang="en-US" sz="2800" b="1" dirty="0" smtClean="0"/>
              <a:t>　　　　他爸的菸，叫我跟他一起</a:t>
            </a:r>
            <a:r>
              <a:rPr lang="zh-TW" altLang="en-US" sz="2800" b="1" dirty="0"/>
              <a:t>抽抽看好</a:t>
            </a:r>
            <a:r>
              <a:rPr lang="zh-TW" altLang="en-US" sz="2800" b="1" dirty="0" smtClean="0"/>
              <a:t>不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                     好？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 smtClean="0"/>
              <a:t>情境五：</a:t>
            </a:r>
            <a:r>
              <a:rPr lang="zh-TW" altLang="en-US" sz="2800" b="1" dirty="0" smtClean="0"/>
              <a:t>發現好朋友偷偷在抽菸，他也拿一根菸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/>
              <a:t>　</a:t>
            </a:r>
            <a:r>
              <a:rPr lang="zh-TW" altLang="en-US" sz="2800" b="1" dirty="0" smtClean="0"/>
              <a:t>　　　　叫</a:t>
            </a:r>
            <a:r>
              <a:rPr lang="zh-TW" altLang="en-US" sz="2800" b="1" dirty="0"/>
              <a:t>我抽</a:t>
            </a:r>
            <a:r>
              <a:rPr lang="zh-TW" altLang="en-US" sz="2800" b="1" dirty="0" smtClean="0"/>
              <a:t>抽看</a:t>
            </a:r>
            <a:r>
              <a:rPr lang="zh-TW" altLang="en-US" sz="2800" b="1" dirty="0"/>
              <a:t>，還說如果我不抽的話就</a:t>
            </a:r>
            <a:r>
              <a:rPr lang="zh-TW" altLang="en-US" sz="2800" b="1" dirty="0" smtClean="0"/>
              <a:t>不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/>
              <a:t>　</a:t>
            </a:r>
            <a:r>
              <a:rPr lang="zh-TW" altLang="en-US" sz="2800" b="1" dirty="0" smtClean="0"/>
              <a:t>　　　　是</a:t>
            </a:r>
            <a:r>
              <a:rPr lang="zh-TW" altLang="en-US" sz="2800" b="1" dirty="0"/>
              <a:t>好朋友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121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772400" cy="1780108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如何幫助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身邊的人戒菸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051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課程照片\th0HF6J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5945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戒菸管道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3568" y="1772816"/>
            <a:ext cx="7992888" cy="4114800"/>
          </a:xfrm>
        </p:spPr>
        <p:txBody>
          <a:bodyPr>
            <a:normAutofit lnSpcReduction="10000"/>
          </a:bodyPr>
          <a:lstStyle/>
          <a:p>
            <a:r>
              <a:rPr lang="zh-TW" altLang="en-US" sz="3500" dirty="0">
                <a:solidFill>
                  <a:srgbClr val="FF0000"/>
                </a:solidFill>
              </a:rPr>
              <a:t>戒菸服務</a:t>
            </a:r>
            <a:r>
              <a:rPr lang="zh-TW" altLang="en-US" sz="3500" dirty="0" smtClean="0">
                <a:solidFill>
                  <a:srgbClr val="FF0000"/>
                </a:solidFill>
              </a:rPr>
              <a:t>專線</a:t>
            </a:r>
            <a:r>
              <a:rPr lang="en-US" altLang="zh-TW" sz="35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6600" i="1" dirty="0" smtClean="0">
                <a:solidFill>
                  <a:srgbClr val="FF0000"/>
                </a:solidFill>
              </a:rPr>
              <a:t>     </a:t>
            </a:r>
            <a:r>
              <a:rPr lang="en-US" altLang="zh-TW" sz="6600" i="1" u="sng" dirty="0" smtClean="0">
                <a:solidFill>
                  <a:srgbClr val="FF0000"/>
                </a:solidFill>
              </a:rPr>
              <a:t>0800-63-63-63</a:t>
            </a:r>
          </a:p>
          <a:p>
            <a:r>
              <a:rPr lang="zh-TW" altLang="en-US" sz="3500" dirty="0">
                <a:solidFill>
                  <a:srgbClr val="FF0000"/>
                </a:solidFill>
              </a:rPr>
              <a:t>戒菸門診</a:t>
            </a:r>
            <a:r>
              <a:rPr lang="en-US" altLang="zh-TW" sz="3500" dirty="0">
                <a:solidFill>
                  <a:srgbClr val="FF0000"/>
                </a:solidFill>
              </a:rPr>
              <a:t>/</a:t>
            </a:r>
            <a:r>
              <a:rPr lang="zh-TW" altLang="en-US" sz="3500" dirty="0">
                <a:solidFill>
                  <a:srgbClr val="FF0000"/>
                </a:solidFill>
              </a:rPr>
              <a:t>藥局戒菸</a:t>
            </a:r>
            <a:endParaRPr lang="en-US" altLang="zh-TW" sz="3500" dirty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>
                <a:latin typeface="+mj-ea"/>
              </a:rPr>
              <a:t>有效提供戒菸藥物</a:t>
            </a:r>
            <a:endParaRPr lang="en-US" altLang="zh-TW" sz="2800" dirty="0">
              <a:latin typeface="+mj-ea"/>
            </a:endParaRPr>
          </a:p>
          <a:p>
            <a:pPr lvl="1"/>
            <a:r>
              <a:rPr lang="zh-TW" altLang="en-US" sz="2800" dirty="0">
                <a:latin typeface="+mj-ea"/>
              </a:rPr>
              <a:t>藥費負擔每次最高</a:t>
            </a:r>
            <a:r>
              <a:rPr lang="en-US" altLang="zh-TW" sz="2800" dirty="0">
                <a:latin typeface="+mj-ea"/>
              </a:rPr>
              <a:t>200</a:t>
            </a:r>
            <a:r>
              <a:rPr lang="zh-TW" altLang="en-US" sz="2800" dirty="0">
                <a:latin typeface="+mj-ea"/>
              </a:rPr>
              <a:t>元</a:t>
            </a:r>
            <a:endParaRPr lang="en-US" altLang="zh-TW" sz="2800" dirty="0">
              <a:latin typeface="+mj-ea"/>
            </a:endParaRPr>
          </a:p>
          <a:p>
            <a:pPr lvl="1"/>
            <a:r>
              <a:rPr lang="zh-TW" altLang="en-US" sz="2800" dirty="0">
                <a:latin typeface="+mj-ea"/>
              </a:rPr>
              <a:t>秀林鄉</a:t>
            </a:r>
            <a:r>
              <a:rPr lang="zh-TW" altLang="zh-TW" sz="2800" dirty="0"/>
              <a:t>、</a:t>
            </a:r>
            <a:r>
              <a:rPr lang="zh-TW" altLang="en-US" sz="2800" dirty="0"/>
              <a:t>萬榮鄉</a:t>
            </a:r>
            <a:r>
              <a:rPr lang="zh-TW" altLang="zh-TW" sz="2800" dirty="0"/>
              <a:t>、</a:t>
            </a:r>
            <a:r>
              <a:rPr lang="zh-TW" altLang="en-US" sz="2800" dirty="0"/>
              <a:t>卓溪鄉</a:t>
            </a:r>
            <a:r>
              <a:rPr lang="zh-TW" altLang="en-US" sz="2800" dirty="0">
                <a:latin typeface="+mj-ea"/>
              </a:rPr>
              <a:t>免藥費</a:t>
            </a:r>
            <a:r>
              <a:rPr lang="zh-TW" altLang="en-US" sz="2800" dirty="0" smtClean="0">
                <a:latin typeface="+mj-ea"/>
              </a:rPr>
              <a:t>負擔</a:t>
            </a:r>
            <a:r>
              <a:rPr lang="zh-TW" altLang="en-US" sz="3600" dirty="0" smtClean="0"/>
              <a:t>  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063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51520" y="912899"/>
            <a:ext cx="8640960" cy="5036381"/>
            <a:chOff x="251519" y="800616"/>
            <a:chExt cx="8758923" cy="5036381"/>
          </a:xfrm>
        </p:grpSpPr>
        <p:pic>
          <p:nvPicPr>
            <p:cNvPr id="6" name="圖片 3" descr="0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00616"/>
              <a:ext cx="8758923" cy="5036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166068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631" y="3197519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515" y="3635385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189" y="3446360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235335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991" y="3446360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786" y="3176131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菸害標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172" y="3166068"/>
              <a:ext cx="36353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2819412" y="4933158"/>
            <a:ext cx="3744119" cy="903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微軟正黑體"/>
                <a:ea typeface="微軟正黑體"/>
              </a:rPr>
              <a:t>不</a:t>
            </a:r>
            <a:r>
              <a:rPr kumimoji="1" lang="zh-TW" altLang="en-US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微軟正黑體"/>
                <a:ea typeface="微軟正黑體"/>
              </a:rPr>
              <a:t>吸菸</a:t>
            </a:r>
            <a:r>
              <a:rPr kumimoji="1" lang="en-US" altLang="zh-TW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微軟正黑體"/>
                <a:ea typeface="微軟正黑體"/>
              </a:rPr>
              <a:t>~</a:t>
            </a:r>
            <a:r>
              <a:rPr kumimoji="1" lang="zh-TW" altLang="en-US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微軟正黑體"/>
                <a:ea typeface="微軟正黑體"/>
              </a:rPr>
              <a:t>做自己</a:t>
            </a:r>
            <a:endParaRPr kumimoji="1" lang="zh-TW" altLang="en-US" sz="4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69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780108"/>
          </a:xfrm>
        </p:spPr>
        <p:txBody>
          <a:bodyPr>
            <a:noAutofit/>
          </a:bodyPr>
          <a:lstStyle/>
          <a:p>
            <a:r>
              <a:rPr lang="zh-TW" altLang="en-US" sz="6000" dirty="0"/>
              <a:t>拒</a:t>
            </a:r>
            <a:r>
              <a:rPr lang="zh-TW" altLang="en-US" sz="6000" dirty="0" smtClean="0"/>
              <a:t>菸技巧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26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拒菸</a:t>
            </a:r>
            <a:r>
              <a:rPr lang="zh-TW" altLang="en-US" dirty="0" smtClean="0"/>
              <a:t>技巧～我家不吸菸</a:t>
            </a:r>
            <a:endParaRPr lang="zh-TW" altLang="en-US" dirty="0"/>
          </a:p>
        </p:txBody>
      </p:sp>
      <p:pic>
        <p:nvPicPr>
          <p:cNvPr id="1026" name="Picture 2" descr="耍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1"/>
            <a:ext cx="6192488" cy="15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撒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9833"/>
              </a:clrFrom>
              <a:clrTo>
                <a:srgbClr val="FF98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108337"/>
            <a:ext cx="6422557" cy="15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裝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77963"/>
            <a:ext cx="6502114" cy="16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0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拒菸技巧～我家不吸菸</a:t>
            </a:r>
          </a:p>
        </p:txBody>
      </p:sp>
      <p:pic>
        <p:nvPicPr>
          <p:cNvPr id="2050" name="Picture 2" descr="講道理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25" y="2348880"/>
            <a:ext cx="7197821" cy="17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愛的力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68346"/>
            <a:ext cx="7093594" cy="20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80312" cy="1252728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拒</a:t>
            </a:r>
            <a:r>
              <a:rPr lang="zh-TW" altLang="en-US" dirty="0"/>
              <a:t>菸</a:t>
            </a:r>
            <a:r>
              <a:rPr lang="zh-TW" altLang="en-US" dirty="0" smtClean="0"/>
              <a:t>技巧～天</a:t>
            </a:r>
            <a:r>
              <a:rPr lang="zh-TW" altLang="en-US" dirty="0"/>
              <a:t>龍八</a:t>
            </a:r>
            <a:r>
              <a:rPr lang="en-US" altLang="zh-TW" dirty="0"/>
              <a:t>『</a:t>
            </a:r>
            <a:r>
              <a:rPr lang="zh-TW" altLang="en-US" dirty="0"/>
              <a:t>不</a:t>
            </a:r>
            <a:r>
              <a:rPr lang="en-US" altLang="zh-TW" dirty="0"/>
              <a:t>』</a:t>
            </a:r>
          </a:p>
        </p:txBody>
      </p:sp>
      <p:sp>
        <p:nvSpPr>
          <p:cNvPr id="484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132856"/>
            <a:ext cx="5112568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告知理由法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轉移話題法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堅持拒絕法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反說服法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反激將法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遠離現場法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自我解嘲法</a:t>
            </a:r>
          </a:p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不：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友誼勸服法</a:t>
            </a:r>
          </a:p>
          <a:p>
            <a:pPr>
              <a:lnSpc>
                <a:spcPct val="90000"/>
              </a:lnSpc>
            </a:pP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7" y="2564904"/>
            <a:ext cx="3096345" cy="356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0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860" y="1678113"/>
            <a:ext cx="2985988" cy="42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707904" y="4897750"/>
            <a:ext cx="4680520" cy="1267554"/>
          </a:xfrm>
          <a:prstGeom prst="wedgeRoundRectCallout">
            <a:avLst>
              <a:gd name="adj1" fmla="val -64419"/>
              <a:gd name="adj2" fmla="val -49313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吸菸是違法的，你不要害我。</a:t>
            </a:r>
          </a:p>
          <a:p>
            <a:pPr algn="ctr"/>
            <a:endParaRPr lang="en-US" altLang="zh-TW" sz="3200" dirty="0">
              <a:latin typeface="Times New Roman" pitchFamily="18" charset="0"/>
              <a:ea typeface="華康中特圓體" pitchFamily="49" charset="-120"/>
            </a:endParaRPr>
          </a:p>
        </p:txBody>
      </p:sp>
      <p:sp>
        <p:nvSpPr>
          <p:cNvPr id="4860931" name="Oval 3"/>
          <p:cNvSpPr>
            <a:spLocks noChangeArrowheads="1"/>
          </p:cNvSpPr>
          <p:nvPr/>
        </p:nvSpPr>
        <p:spPr bwMode="auto">
          <a:xfrm>
            <a:off x="217860" y="1404392"/>
            <a:ext cx="3352800" cy="1524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60932" name="Rectangle 4"/>
          <p:cNvSpPr>
            <a:spLocks noChangeArrowheads="1"/>
          </p:cNvSpPr>
          <p:nvPr/>
        </p:nvSpPr>
        <p:spPr bwMode="auto">
          <a:xfrm>
            <a:off x="160709" y="819261"/>
            <a:ext cx="5059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第一不：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告知理由法</a:t>
            </a:r>
          </a:p>
        </p:txBody>
      </p:sp>
      <p:sp>
        <p:nvSpPr>
          <p:cNvPr id="4860933" name="AutoShape 5"/>
          <p:cNvSpPr>
            <a:spLocks noChangeArrowheads="1"/>
          </p:cNvSpPr>
          <p:nvPr/>
        </p:nvSpPr>
        <p:spPr bwMode="auto">
          <a:xfrm>
            <a:off x="3851920" y="1873414"/>
            <a:ext cx="4680520" cy="1224136"/>
          </a:xfrm>
          <a:prstGeom prst="wedgeRoundRectCallout">
            <a:avLst>
              <a:gd name="adj1" fmla="val -66394"/>
              <a:gd name="adj2" fmla="val 45033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 smtClean="0">
                <a:latin typeface="+mn-ea"/>
              </a:rPr>
              <a:t>我們家管很嚴，被爸媽知道我就死定了啦！</a:t>
            </a:r>
            <a:endParaRPr lang="en-US" altLang="zh-TW" sz="3200" dirty="0" smtClean="0">
              <a:latin typeface="+mn-ea"/>
            </a:endParaRPr>
          </a:p>
          <a:p>
            <a:endParaRPr lang="zh-TW" altLang="en-US" sz="3200" dirty="0">
              <a:latin typeface="Times New Roman" pitchFamily="18" charset="0"/>
              <a:ea typeface="華康中特圓體" pitchFamily="49" charset="-120"/>
            </a:endParaRPr>
          </a:p>
          <a:p>
            <a:pPr algn="ctr"/>
            <a:endParaRPr lang="en-US" altLang="zh-TW" sz="3200" dirty="0">
              <a:latin typeface="Times New Roman" pitchFamily="18" charset="0"/>
              <a:ea typeface="華康中特圓體" pitchFamily="49" charset="-12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779912" y="3313574"/>
            <a:ext cx="4680520" cy="1296144"/>
          </a:xfrm>
          <a:prstGeom prst="wedgeRoundRectCallout">
            <a:avLst>
              <a:gd name="adj1" fmla="val -65519"/>
              <a:gd name="adj2" fmla="val -32101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醫生說我對菸品成分過敏，所以不能吸菸。</a:t>
            </a:r>
            <a:endParaRPr lang="en-US" altLang="zh-TW" sz="3200" dirty="0">
              <a:latin typeface="+mn-ea"/>
            </a:endParaRPr>
          </a:p>
          <a:p>
            <a:endParaRPr lang="zh-TW" altLang="en-US" sz="3200" dirty="0" smtClean="0">
              <a:latin typeface="Times New Roman" pitchFamily="18" charset="0"/>
              <a:ea typeface="華康中特圓體" pitchFamily="49" charset="-120"/>
            </a:endParaRPr>
          </a:p>
          <a:p>
            <a:pPr algn="ctr"/>
            <a:endParaRPr lang="en-US" altLang="zh-TW" sz="3200" dirty="0">
              <a:latin typeface="Times New Roman" pitchFamily="18" charset="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82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6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4860933" grpId="0" animBg="1" autoUpdateAnimBg="0"/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5027" name="Oval 3"/>
          <p:cNvSpPr>
            <a:spLocks noChangeArrowheads="1"/>
          </p:cNvSpPr>
          <p:nvPr/>
        </p:nvSpPr>
        <p:spPr bwMode="auto">
          <a:xfrm>
            <a:off x="187876" y="1363216"/>
            <a:ext cx="3352800" cy="152400"/>
          </a:xfrm>
          <a:prstGeom prst="ellipse">
            <a:avLst/>
          </a:prstGeom>
          <a:solidFill>
            <a:srgbClr val="CC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65028" name="Rectangle 4"/>
          <p:cNvSpPr>
            <a:spLocks noChangeArrowheads="1"/>
          </p:cNvSpPr>
          <p:nvPr/>
        </p:nvSpPr>
        <p:spPr bwMode="auto">
          <a:xfrm>
            <a:off x="130726" y="764704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第二不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：轉移話題法</a:t>
            </a:r>
          </a:p>
        </p:txBody>
      </p:sp>
      <p:sp>
        <p:nvSpPr>
          <p:cNvPr id="4865029" name="AutoShape 5"/>
          <p:cNvSpPr>
            <a:spLocks noChangeArrowheads="1"/>
          </p:cNvSpPr>
          <p:nvPr/>
        </p:nvSpPr>
        <p:spPr bwMode="auto">
          <a:xfrm>
            <a:off x="392146" y="2276872"/>
            <a:ext cx="4251861" cy="1368152"/>
          </a:xfrm>
          <a:prstGeom prst="wedgeRoundRectCallout">
            <a:avLst>
              <a:gd name="adj1" fmla="val 69508"/>
              <a:gd name="adj2" fmla="val 31831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 smtClean="0">
                <a:latin typeface="+mn-ea"/>
              </a:rPr>
              <a:t>這個</a:t>
            </a:r>
            <a:r>
              <a:rPr lang="zh-TW" altLang="en-US" sz="3200" dirty="0">
                <a:latin typeface="+mn-ea"/>
              </a:rPr>
              <a:t>點心好好吃喔</a:t>
            </a:r>
            <a:r>
              <a:rPr lang="en-US" altLang="zh-TW" sz="3200" dirty="0">
                <a:latin typeface="+mn-ea"/>
              </a:rPr>
              <a:t>!</a:t>
            </a:r>
            <a:r>
              <a:rPr lang="zh-TW" altLang="en-US" sz="3200" dirty="0">
                <a:latin typeface="+mn-ea"/>
              </a:rPr>
              <a:t>要不要試看看</a:t>
            </a:r>
            <a:r>
              <a:rPr lang="en-US" altLang="zh-TW" sz="3200" dirty="0" smtClean="0">
                <a:latin typeface="+mn-ea"/>
              </a:rPr>
              <a:t>!</a:t>
            </a:r>
            <a:endParaRPr lang="zh-TW" altLang="en-US" sz="3200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62" y="1634695"/>
            <a:ext cx="2990294" cy="42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95536" y="4256112"/>
            <a:ext cx="4251861" cy="1405136"/>
          </a:xfrm>
          <a:prstGeom prst="wedgeRoundRectCallout">
            <a:avLst>
              <a:gd name="adj1" fmla="val 65257"/>
              <a:gd name="adj2" fmla="val -33245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今天播的卡通，好有趣唷</a:t>
            </a:r>
            <a:r>
              <a:rPr lang="en-US" altLang="zh-TW" sz="3200" dirty="0">
                <a:latin typeface="+mn-ea"/>
              </a:rPr>
              <a:t>!</a:t>
            </a:r>
            <a:r>
              <a:rPr lang="zh-TW" altLang="en-US" sz="3200" dirty="0">
                <a:latin typeface="+mn-ea"/>
              </a:rPr>
              <a:t>你知道嗎</a:t>
            </a:r>
            <a:r>
              <a:rPr lang="en-US" altLang="zh-TW" sz="3200" dirty="0">
                <a:latin typeface="+mn-ea"/>
              </a:rPr>
              <a:t>?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341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86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5029" grpId="0" animBg="1" autoUpdateAnimBg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f_63018_4682155_227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96" y="2209800"/>
            <a:ext cx="44862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9906" name="Oval 2"/>
          <p:cNvSpPr>
            <a:spLocks noChangeArrowheads="1"/>
          </p:cNvSpPr>
          <p:nvPr/>
        </p:nvSpPr>
        <p:spPr bwMode="auto">
          <a:xfrm>
            <a:off x="250949" y="1485528"/>
            <a:ext cx="3352800" cy="152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59909" name="AutoShape 5"/>
          <p:cNvSpPr>
            <a:spLocks noChangeArrowheads="1"/>
          </p:cNvSpPr>
          <p:nvPr/>
        </p:nvSpPr>
        <p:spPr bwMode="auto">
          <a:xfrm>
            <a:off x="323527" y="2560910"/>
            <a:ext cx="3868399" cy="1368152"/>
          </a:xfrm>
          <a:prstGeom prst="wedgeRoundRectCallout">
            <a:avLst>
              <a:gd name="adj1" fmla="val 64444"/>
              <a:gd name="adj2" fmla="val -13955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3200" dirty="0">
                <a:latin typeface="+mn-ea"/>
              </a:rPr>
              <a:t>不行！</a:t>
            </a:r>
          </a:p>
          <a:p>
            <a:r>
              <a:rPr lang="zh-TW" altLang="en-US" sz="3200" dirty="0">
                <a:latin typeface="+mn-ea"/>
              </a:rPr>
              <a:t>我真的不想吸。</a:t>
            </a:r>
          </a:p>
        </p:txBody>
      </p:sp>
      <p:sp>
        <p:nvSpPr>
          <p:cNvPr id="4859910" name="Rectangle 6"/>
          <p:cNvSpPr>
            <a:spLocks noChangeArrowheads="1"/>
          </p:cNvSpPr>
          <p:nvPr/>
        </p:nvSpPr>
        <p:spPr bwMode="auto">
          <a:xfrm>
            <a:off x="179512" y="836712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三</a:t>
            </a:r>
            <a:r>
              <a:rPr lang="zh-TW" altLang="en-US" sz="4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不：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堅持拒絕法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3526" y="4437112"/>
            <a:ext cx="3867349" cy="1368152"/>
          </a:xfrm>
          <a:prstGeom prst="wedgeRoundRectCallout">
            <a:avLst>
              <a:gd name="adj1" fmla="val 59049"/>
              <a:gd name="adj2" fmla="val -28721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 sz="3200" dirty="0">
                <a:latin typeface="+mn-ea"/>
              </a:rPr>
              <a:t>我不做違法的事情。</a:t>
            </a:r>
          </a:p>
        </p:txBody>
      </p:sp>
    </p:spTree>
    <p:extLst>
      <p:ext uri="{BB962C8B-B14F-4D97-AF65-F5344CB8AC3E}">
        <p14:creationId xmlns:p14="http://schemas.microsoft.com/office/powerpoint/2010/main" val="3730845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5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9909" grpId="0" animBg="1" autoUpdateAnimBg="0"/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223" r="10530" b="13495"/>
          <a:stretch/>
        </p:blipFill>
        <p:spPr bwMode="auto">
          <a:xfrm>
            <a:off x="4716016" y="1902714"/>
            <a:ext cx="4104456" cy="41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6051" name="Oval 3"/>
          <p:cNvSpPr>
            <a:spLocks noChangeArrowheads="1"/>
          </p:cNvSpPr>
          <p:nvPr/>
        </p:nvSpPr>
        <p:spPr bwMode="auto">
          <a:xfrm>
            <a:off x="355104" y="1412776"/>
            <a:ext cx="3352800" cy="152400"/>
          </a:xfrm>
          <a:prstGeom prst="ellipse">
            <a:avLst/>
          </a:prstGeom>
          <a:solidFill>
            <a:srgbClr val="00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66052" name="Rectangle 4"/>
          <p:cNvSpPr>
            <a:spLocks noChangeArrowheads="1"/>
          </p:cNvSpPr>
          <p:nvPr/>
        </p:nvSpPr>
        <p:spPr bwMode="auto">
          <a:xfrm>
            <a:off x="115888" y="810072"/>
            <a:ext cx="4288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zh-TW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第</a:t>
            </a:r>
            <a:r>
              <a:rPr lang="zh-TW" altLang="en-US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四</a:t>
            </a:r>
            <a:r>
              <a:rPr lang="zh-TW" altLang="zh-TW" sz="40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特圓體" pitchFamily="49" charset="-120"/>
              </a:rPr>
              <a:t>不：反說服法</a:t>
            </a:r>
          </a:p>
        </p:txBody>
      </p:sp>
      <p:sp>
        <p:nvSpPr>
          <p:cNvPr id="4866053" name="AutoShape 5"/>
          <p:cNvSpPr>
            <a:spLocks noChangeArrowheads="1"/>
          </p:cNvSpPr>
          <p:nvPr/>
        </p:nvSpPr>
        <p:spPr bwMode="auto">
          <a:xfrm>
            <a:off x="355104" y="1902714"/>
            <a:ext cx="4864967" cy="1670302"/>
          </a:xfrm>
          <a:prstGeom prst="wedgeRoundRectCallout">
            <a:avLst>
              <a:gd name="adj1" fmla="val 61450"/>
              <a:gd name="adj2" fmla="val -1660"/>
              <a:gd name="adj3" fmla="val 16667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zh-TW" altLang="en-US" sz="3200" dirty="0">
                <a:latin typeface="+mn-ea"/>
              </a:rPr>
              <a:t>吸菸會上癮很難戒，你沒看到電視上說很不好，你不要吸啦。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74179" y="3717032"/>
            <a:ext cx="4285853" cy="2586874"/>
            <a:chOff x="574179" y="3717032"/>
            <a:chExt cx="4285853" cy="2586874"/>
          </a:xfrm>
        </p:grpSpPr>
        <p:pic>
          <p:nvPicPr>
            <p:cNvPr id="5130" name="Picture 10" descr="C:\Users\user\Desktop\Img35994355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9" y="3717032"/>
              <a:ext cx="4285853" cy="258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user\Desktop\20130702043117_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8"/>
            <a:stretch/>
          </p:blipFill>
          <p:spPr bwMode="auto">
            <a:xfrm>
              <a:off x="1118667" y="4143666"/>
              <a:ext cx="3096344" cy="1703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778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6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6053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465</Words>
  <Application>Microsoft Office PowerPoint</Application>
  <PresentationFormat>如螢幕大小 (4:3)</PresentationFormat>
  <Paragraphs>65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波形</vt:lpstr>
      <vt:lpstr>我是反菸小達人</vt:lpstr>
      <vt:lpstr>拒菸技巧  </vt:lpstr>
      <vt:lpstr>拒菸技巧～我家不吸菸</vt:lpstr>
      <vt:lpstr>拒菸技巧～我家不吸菸</vt:lpstr>
      <vt:lpstr>拒菸技巧～天龍八『不』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如何幫助 身邊的人戒菸  </vt:lpstr>
      <vt:lpstr>戒菸管道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不吸菸   做自己</dc:title>
  <cp:lastModifiedBy>user</cp:lastModifiedBy>
  <cp:revision>242</cp:revision>
  <cp:lastPrinted>2017-09-21T08:44:39Z</cp:lastPrinted>
  <dcterms:created xsi:type="dcterms:W3CDTF">2017-06-21T03:34:14Z</dcterms:created>
  <dcterms:modified xsi:type="dcterms:W3CDTF">2017-09-26T09:04:44Z</dcterms:modified>
</cp:coreProperties>
</file>